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2" r:id="rId1"/>
  </p:sldMasterIdLst>
  <p:notesMasterIdLst>
    <p:notesMasterId r:id="rId9"/>
  </p:notesMasterIdLst>
  <p:sldIdLst>
    <p:sldId id="256" r:id="rId2"/>
    <p:sldId id="258" r:id="rId3"/>
    <p:sldId id="261" r:id="rId4"/>
    <p:sldId id="260" r:id="rId5"/>
    <p:sldId id="263" r:id="rId6"/>
    <p:sldId id="265" r:id="rId7"/>
    <p:sldId id="267" r:id="rId8"/>
  </p:sldIdLst>
  <p:sldSz cx="12192000" cy="6858000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062D58F-3780-40C2-91E7-5E85DB42A36A}" type="datetimeFigureOut">
              <a:rPr lang="fr-FR" smtClean="0"/>
              <a:t>09/06/2016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1D786045-5A80-40C0-8B2E-637CFFC7D4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4814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4007">
              <a:defRPr sz="26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804919" indent="-308783" defTabSz="994007">
              <a:defRPr sz="26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238605" indent="-246334" defTabSz="994007">
              <a:defRPr sz="2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734742" indent="-246334" defTabSz="994007">
              <a:defRPr sz="2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230876" indent="-246334" defTabSz="994007">
              <a:defRPr sz="2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730482" indent="-246334" defTabSz="994007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230087" indent="-246334" defTabSz="994007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729693" indent="-246334" defTabSz="994007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4229297" indent="-246334" defTabSz="994007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1B0D3482-5AB8-420B-9309-EBF37499452C}" type="slidenum">
              <a:rPr lang="fr-FR" altLang="fr-FR" sz="1400">
                <a:solidFill>
                  <a:srgbClr val="000000"/>
                </a:solidFill>
              </a:rPr>
              <a:pPr/>
              <a:t>2</a:t>
            </a:fld>
            <a:endParaRPr lang="fr-FR" altLang="fr-FR" sz="1400">
              <a:solidFill>
                <a:srgbClr val="000000"/>
              </a:solidFill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2513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4007">
              <a:defRPr sz="26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804919" indent="-308783" defTabSz="994007">
              <a:defRPr sz="26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238605" indent="-246334" defTabSz="994007">
              <a:defRPr sz="2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734742" indent="-246334" defTabSz="994007">
              <a:defRPr sz="2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230876" indent="-246334" defTabSz="994007">
              <a:defRPr sz="2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730482" indent="-246334" defTabSz="994007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230087" indent="-246334" defTabSz="994007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729693" indent="-246334" defTabSz="994007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4229297" indent="-246334" defTabSz="994007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1B0D3482-5AB8-420B-9309-EBF37499452C}" type="slidenum">
              <a:rPr lang="fr-FR" altLang="fr-FR" sz="1400">
                <a:solidFill>
                  <a:srgbClr val="000000"/>
                </a:solidFill>
              </a:rPr>
              <a:pPr/>
              <a:t>3</a:t>
            </a:fld>
            <a:endParaRPr lang="fr-FR" altLang="fr-FR" sz="1400">
              <a:solidFill>
                <a:srgbClr val="000000"/>
              </a:solidFill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605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22EC-1673-4C98-B442-AC13BBBF117E}" type="datetimeFigureOut">
              <a:rPr lang="fr-FR" smtClean="0"/>
              <a:t>09/06/2016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00AF5-45FC-4323-9835-9EC98C363B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2112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22EC-1673-4C98-B442-AC13BBBF117E}" type="datetimeFigureOut">
              <a:rPr lang="fr-FR" smtClean="0"/>
              <a:t>09/06/2016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00AF5-45FC-4323-9835-9EC98C363B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2939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22EC-1673-4C98-B442-AC13BBBF117E}" type="datetimeFigureOut">
              <a:rPr lang="fr-FR" smtClean="0"/>
              <a:t>09/06/2016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00AF5-45FC-4323-9835-9EC98C363B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1679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22EC-1673-4C98-B442-AC13BBBF117E}" type="datetimeFigureOut">
              <a:rPr lang="fr-FR" smtClean="0"/>
              <a:t>09/06/2016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00AF5-45FC-4323-9835-9EC98C363B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2574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22EC-1673-4C98-B442-AC13BBBF117E}" type="datetimeFigureOut">
              <a:rPr lang="fr-FR" smtClean="0"/>
              <a:t>09/06/2016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00AF5-45FC-4323-9835-9EC98C363B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4661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22EC-1673-4C98-B442-AC13BBBF117E}" type="datetimeFigureOut">
              <a:rPr lang="fr-FR" smtClean="0"/>
              <a:t>09/06/2016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00AF5-45FC-4323-9835-9EC98C363B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797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22EC-1673-4C98-B442-AC13BBBF117E}" type="datetimeFigureOut">
              <a:rPr lang="fr-FR" smtClean="0"/>
              <a:t>09/06/2016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00AF5-45FC-4323-9835-9EC98C363B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3169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22EC-1673-4C98-B442-AC13BBBF117E}" type="datetimeFigureOut">
              <a:rPr lang="fr-FR" smtClean="0"/>
              <a:t>09/06/2016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00AF5-45FC-4323-9835-9EC98C363B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1947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22EC-1673-4C98-B442-AC13BBBF117E}" type="datetimeFigureOut">
              <a:rPr lang="fr-FR" smtClean="0"/>
              <a:t>09/06/2016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00AF5-45FC-4323-9835-9EC98C363B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9718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22EC-1673-4C98-B442-AC13BBBF117E}" type="datetimeFigureOut">
              <a:rPr lang="fr-FR" smtClean="0"/>
              <a:t>09/06/2016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00AF5-45FC-4323-9835-9EC98C363B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525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22EC-1673-4C98-B442-AC13BBBF117E}" type="datetimeFigureOut">
              <a:rPr lang="fr-FR" smtClean="0"/>
              <a:t>09/06/2016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00AF5-45FC-4323-9835-9EC98C363B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0473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422EC-1673-4C98-B442-AC13BBBF117E}" type="datetimeFigureOut">
              <a:rPr lang="fr-FR" smtClean="0"/>
              <a:t>09/06/2016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00AF5-45FC-4323-9835-9EC98C363B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3916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38300" y="167141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Réforme de la DGF : quelles perspectives en 2017?</a:t>
            </a:r>
            <a:endParaRPr lang="fr-FR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367146"/>
            <a:ext cx="9144000" cy="1655762"/>
          </a:xfrm>
        </p:spPr>
        <p:txBody>
          <a:bodyPr/>
          <a:lstStyle/>
          <a:p>
            <a:r>
              <a:rPr lang="fr-FR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XIXèmes</a:t>
            </a:r>
            <a:r>
              <a:rPr lang="fr-FR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Assises de l’APVF</a:t>
            </a:r>
          </a:p>
          <a:p>
            <a:r>
              <a:rPr lang="fr-FR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Pierre Jarlier, Premier vice-président délégué de l’APVF</a:t>
            </a:r>
          </a:p>
          <a:p>
            <a:r>
              <a:rPr lang="fr-FR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Antoine </a:t>
            </a:r>
            <a:r>
              <a:rPr lang="fr-FR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Homé</a:t>
            </a:r>
            <a:r>
              <a:rPr lang="fr-FR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Secrétaire général de l’APVF</a:t>
            </a:r>
            <a:endParaRPr lang="fr-FR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/>
          <a:srcRect l="7396" t="24349" r="8126" b="23437"/>
          <a:stretch/>
        </p:blipFill>
        <p:spPr>
          <a:xfrm>
            <a:off x="355600" y="297838"/>
            <a:ext cx="2777975" cy="1373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25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33476"/>
            <a:ext cx="11353799" cy="5032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1" hangingPunct="1"/>
            <a:r>
              <a:rPr lang="fr-FR" altLang="fr-FR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fr-FR" altLang="fr-FR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’architecture actuelle de la DGF (appliquée en 2016)</a:t>
            </a:r>
            <a:endParaRPr lang="fr-FR" altLang="fr-FR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4007768" y="1067105"/>
            <a:ext cx="2592288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</a:pPr>
            <a:r>
              <a:rPr lang="fr-FR" dirty="0">
                <a:solidFill>
                  <a:srgbClr val="000000"/>
                </a:solidFill>
                <a:latin typeface="Arial"/>
              </a:rPr>
              <a:t>Dotation forfaitaire</a:t>
            </a:r>
          </a:p>
          <a:p>
            <a:pPr algn="ctr" eaLnBrk="0" hangingPunct="0">
              <a:spcBef>
                <a:spcPct val="0"/>
              </a:spcBef>
            </a:pPr>
            <a:r>
              <a:rPr lang="fr-FR" sz="1400" b="1" dirty="0">
                <a:solidFill>
                  <a:srgbClr val="C00000"/>
                </a:solidFill>
                <a:latin typeface="Arial"/>
              </a:rPr>
              <a:t>10,8 Mds €</a:t>
            </a:r>
          </a:p>
        </p:txBody>
      </p:sp>
      <p:sp>
        <p:nvSpPr>
          <p:cNvPr id="6" name="Rectangle 74"/>
          <p:cNvSpPr>
            <a:spLocks noChangeArrowheads="1"/>
          </p:cNvSpPr>
          <p:nvPr/>
        </p:nvSpPr>
        <p:spPr bwMode="auto">
          <a:xfrm>
            <a:off x="7392144" y="1869749"/>
            <a:ext cx="3240360" cy="75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/>
          <a:lstStyle/>
          <a:p>
            <a:pPr algn="ctr" eaLnBrk="0" hangingPunct="0">
              <a:spcBef>
                <a:spcPct val="0"/>
              </a:spcBef>
            </a:pPr>
            <a:r>
              <a:rPr lang="fr-FR" sz="1600" dirty="0">
                <a:solidFill>
                  <a:srgbClr val="000000"/>
                </a:solidFill>
                <a:latin typeface="Arial"/>
              </a:rPr>
              <a:t>Dotation nationale de péréquation</a:t>
            </a:r>
          </a:p>
          <a:p>
            <a:pPr algn="ctr" eaLnBrk="0" hangingPunct="0">
              <a:spcBef>
                <a:spcPct val="0"/>
              </a:spcBef>
            </a:pPr>
            <a:r>
              <a:rPr lang="fr-FR" sz="1600" dirty="0">
                <a:solidFill>
                  <a:srgbClr val="000000"/>
                </a:solidFill>
                <a:latin typeface="Arial"/>
              </a:rPr>
              <a:t>(DNP)</a:t>
            </a:r>
          </a:p>
          <a:p>
            <a:pPr algn="ctr" eaLnBrk="0" hangingPunct="0">
              <a:spcBef>
                <a:spcPct val="0"/>
              </a:spcBef>
            </a:pPr>
            <a:r>
              <a:rPr lang="fr-FR" sz="1400" b="1" dirty="0">
                <a:solidFill>
                  <a:srgbClr val="C00000"/>
                </a:solidFill>
                <a:latin typeface="Arial"/>
              </a:rPr>
              <a:t>0,75 Mds €</a:t>
            </a:r>
          </a:p>
        </p:txBody>
      </p:sp>
      <p:sp>
        <p:nvSpPr>
          <p:cNvPr id="7" name="Rectangle 77"/>
          <p:cNvSpPr>
            <a:spLocks noChangeArrowheads="1"/>
          </p:cNvSpPr>
          <p:nvPr/>
        </p:nvSpPr>
        <p:spPr bwMode="auto">
          <a:xfrm>
            <a:off x="7392144" y="3597942"/>
            <a:ext cx="3240360" cy="7671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/>
          <a:lstStyle/>
          <a:p>
            <a:pPr algn="ctr" eaLnBrk="0" hangingPunct="0">
              <a:spcBef>
                <a:spcPct val="0"/>
              </a:spcBef>
            </a:pPr>
            <a:r>
              <a:rPr lang="fr-FR" sz="1600" dirty="0">
                <a:solidFill>
                  <a:srgbClr val="000000"/>
                </a:solidFill>
                <a:latin typeface="Arial"/>
              </a:rPr>
              <a:t>Dotation de solidarité rurale</a:t>
            </a:r>
          </a:p>
          <a:p>
            <a:pPr algn="ctr" eaLnBrk="0" hangingPunct="0">
              <a:spcBef>
                <a:spcPct val="0"/>
              </a:spcBef>
            </a:pPr>
            <a:r>
              <a:rPr lang="fr-FR" sz="1600" dirty="0">
                <a:solidFill>
                  <a:srgbClr val="000000"/>
                </a:solidFill>
                <a:latin typeface="Arial"/>
              </a:rPr>
              <a:t>(DSR)</a:t>
            </a:r>
          </a:p>
          <a:p>
            <a:pPr algn="ctr" eaLnBrk="0" hangingPunct="0">
              <a:spcBef>
                <a:spcPct val="0"/>
              </a:spcBef>
            </a:pPr>
            <a:r>
              <a:rPr lang="fr-FR" sz="1200" b="1" dirty="0">
                <a:solidFill>
                  <a:srgbClr val="C00000"/>
                </a:solidFill>
                <a:latin typeface="Arial"/>
              </a:rPr>
              <a:t>1,065 Mds €</a:t>
            </a:r>
          </a:p>
        </p:txBody>
      </p:sp>
      <p:sp>
        <p:nvSpPr>
          <p:cNvPr id="8" name="Rectangle 80"/>
          <p:cNvSpPr>
            <a:spLocks noChangeArrowheads="1"/>
          </p:cNvSpPr>
          <p:nvPr/>
        </p:nvSpPr>
        <p:spPr bwMode="auto">
          <a:xfrm>
            <a:off x="7392144" y="2733846"/>
            <a:ext cx="3240360" cy="7200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/>
          <a:lstStyle/>
          <a:p>
            <a:pPr algn="ctr" eaLnBrk="0" hangingPunct="0">
              <a:spcBef>
                <a:spcPct val="0"/>
              </a:spcBef>
            </a:pPr>
            <a:r>
              <a:rPr lang="fr-FR" sz="1600" dirty="0">
                <a:solidFill>
                  <a:srgbClr val="000000"/>
                </a:solidFill>
                <a:latin typeface="Arial"/>
              </a:rPr>
              <a:t>Dotation de solidarité urbaine</a:t>
            </a:r>
          </a:p>
          <a:p>
            <a:pPr algn="ctr" eaLnBrk="0" hangingPunct="0">
              <a:spcBef>
                <a:spcPct val="0"/>
              </a:spcBef>
            </a:pPr>
            <a:r>
              <a:rPr lang="fr-FR" sz="1600" dirty="0">
                <a:solidFill>
                  <a:srgbClr val="000000"/>
                </a:solidFill>
                <a:latin typeface="Arial"/>
              </a:rPr>
              <a:t>(DSU)</a:t>
            </a:r>
          </a:p>
          <a:p>
            <a:pPr algn="ctr" eaLnBrk="0" hangingPunct="0">
              <a:spcBef>
                <a:spcPct val="0"/>
              </a:spcBef>
            </a:pPr>
            <a:r>
              <a:rPr lang="fr-FR" sz="1200" b="1" dirty="0">
                <a:solidFill>
                  <a:srgbClr val="C00000"/>
                </a:solidFill>
                <a:latin typeface="Arial"/>
              </a:rPr>
              <a:t>1,638 Mds €</a:t>
            </a:r>
          </a:p>
        </p:txBody>
      </p:sp>
      <p:sp>
        <p:nvSpPr>
          <p:cNvPr id="9" name="Rectangle 28"/>
          <p:cNvSpPr>
            <a:spLocks noChangeArrowheads="1"/>
          </p:cNvSpPr>
          <p:nvPr/>
        </p:nvSpPr>
        <p:spPr bwMode="auto">
          <a:xfrm>
            <a:off x="1881188" y="1391141"/>
            <a:ext cx="1766540" cy="15841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/>
          <a:lstStyle/>
          <a:p>
            <a:pPr algn="ctr" eaLnBrk="0" hangingPunct="0">
              <a:spcBef>
                <a:spcPct val="0"/>
              </a:spcBef>
            </a:pPr>
            <a:r>
              <a:rPr lang="fr-FR" sz="1300" b="1" dirty="0">
                <a:solidFill>
                  <a:srgbClr val="000000"/>
                </a:solidFill>
                <a:latin typeface="Arial"/>
              </a:rPr>
              <a:t>DOTATION GLOBALE DE FONCTIONNEMENT DES COMMUNES</a:t>
            </a:r>
          </a:p>
          <a:p>
            <a:pPr algn="ctr" eaLnBrk="0" hangingPunct="0">
              <a:spcBef>
                <a:spcPct val="0"/>
              </a:spcBef>
            </a:pPr>
            <a:r>
              <a:rPr lang="fr-FR" sz="1300" b="1" dirty="0">
                <a:solidFill>
                  <a:srgbClr val="C00000"/>
                </a:solidFill>
                <a:latin typeface="Arial"/>
              </a:rPr>
              <a:t>14,3 Mds €</a:t>
            </a:r>
          </a:p>
        </p:txBody>
      </p:sp>
      <p:sp>
        <p:nvSpPr>
          <p:cNvPr id="10" name="Rectangle 28"/>
          <p:cNvSpPr>
            <a:spLocks noChangeArrowheads="1"/>
          </p:cNvSpPr>
          <p:nvPr/>
        </p:nvSpPr>
        <p:spPr bwMode="auto">
          <a:xfrm>
            <a:off x="4007768" y="2769850"/>
            <a:ext cx="2592288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</a:pPr>
            <a:r>
              <a:rPr lang="fr-FR" dirty="0">
                <a:solidFill>
                  <a:srgbClr val="000000"/>
                </a:solidFill>
                <a:latin typeface="Arial"/>
              </a:rPr>
              <a:t>Dotations de péréquation</a:t>
            </a:r>
          </a:p>
          <a:p>
            <a:pPr algn="ctr" eaLnBrk="0" hangingPunct="0">
              <a:spcBef>
                <a:spcPct val="0"/>
              </a:spcBef>
            </a:pPr>
            <a:r>
              <a:rPr lang="fr-FR" sz="1400" b="1" dirty="0">
                <a:solidFill>
                  <a:srgbClr val="C00000"/>
                </a:solidFill>
                <a:latin typeface="Arial"/>
              </a:rPr>
              <a:t>3,45 Mds €</a:t>
            </a:r>
          </a:p>
        </p:txBody>
      </p:sp>
      <p:cxnSp>
        <p:nvCxnSpPr>
          <p:cNvPr id="13" name="Connecteur en angle 12"/>
          <p:cNvCxnSpPr>
            <a:stCxn id="9" idx="3"/>
            <a:endCxn id="5" idx="1"/>
          </p:cNvCxnSpPr>
          <p:nvPr/>
        </p:nvCxnSpPr>
        <p:spPr bwMode="auto">
          <a:xfrm flipV="1">
            <a:off x="3647728" y="1391141"/>
            <a:ext cx="360040" cy="7920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Connecteur en angle 14"/>
          <p:cNvCxnSpPr>
            <a:stCxn id="9" idx="3"/>
            <a:endCxn id="10" idx="1"/>
          </p:cNvCxnSpPr>
          <p:nvPr/>
        </p:nvCxnSpPr>
        <p:spPr bwMode="auto">
          <a:xfrm>
            <a:off x="3647728" y="2183229"/>
            <a:ext cx="360040" cy="910657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Connecteur en angle 16"/>
          <p:cNvCxnSpPr>
            <a:stCxn id="10" idx="3"/>
            <a:endCxn id="6" idx="1"/>
          </p:cNvCxnSpPr>
          <p:nvPr/>
        </p:nvCxnSpPr>
        <p:spPr bwMode="auto">
          <a:xfrm flipV="1">
            <a:off x="6600056" y="2245563"/>
            <a:ext cx="792088" cy="84832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Connecteur en angle 18"/>
          <p:cNvCxnSpPr>
            <a:stCxn id="10" idx="3"/>
            <a:endCxn id="8" idx="1"/>
          </p:cNvCxnSpPr>
          <p:nvPr/>
        </p:nvCxnSpPr>
        <p:spPr bwMode="auto">
          <a:xfrm>
            <a:off x="6600056" y="3093886"/>
            <a:ext cx="792088" cy="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Connecteur en angle 20"/>
          <p:cNvCxnSpPr>
            <a:stCxn id="10" idx="3"/>
            <a:endCxn id="7" idx="1"/>
          </p:cNvCxnSpPr>
          <p:nvPr/>
        </p:nvCxnSpPr>
        <p:spPr bwMode="auto">
          <a:xfrm>
            <a:off x="6600056" y="3093886"/>
            <a:ext cx="792088" cy="88763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4" name="Rectangle 28"/>
          <p:cNvSpPr>
            <a:spLocks noChangeArrowheads="1"/>
          </p:cNvSpPr>
          <p:nvPr/>
        </p:nvSpPr>
        <p:spPr bwMode="auto">
          <a:xfrm>
            <a:off x="1881188" y="4725144"/>
            <a:ext cx="1766540" cy="15841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/>
          <a:lstStyle/>
          <a:p>
            <a:pPr algn="ctr" eaLnBrk="0" hangingPunct="0">
              <a:spcBef>
                <a:spcPct val="0"/>
              </a:spcBef>
            </a:pPr>
            <a:r>
              <a:rPr lang="fr-FR" sz="1300" b="1" dirty="0">
                <a:solidFill>
                  <a:srgbClr val="000000"/>
                </a:solidFill>
                <a:latin typeface="Arial"/>
              </a:rPr>
              <a:t>DOTATION GLOBALE DE FONCTIONNEMENT DES EPCI</a:t>
            </a:r>
          </a:p>
          <a:p>
            <a:pPr algn="ctr" eaLnBrk="0" hangingPunct="0">
              <a:spcBef>
                <a:spcPct val="0"/>
              </a:spcBef>
            </a:pPr>
            <a:r>
              <a:rPr lang="fr-FR" sz="1300" b="1" dirty="0">
                <a:solidFill>
                  <a:srgbClr val="C00000"/>
                </a:solidFill>
                <a:latin typeface="Arial"/>
              </a:rPr>
              <a:t>6,5 Mds €</a:t>
            </a:r>
          </a:p>
        </p:txBody>
      </p:sp>
      <p:sp>
        <p:nvSpPr>
          <p:cNvPr id="75" name="Rectangle 28"/>
          <p:cNvSpPr>
            <a:spLocks noChangeArrowheads="1"/>
          </p:cNvSpPr>
          <p:nvPr/>
        </p:nvSpPr>
        <p:spPr bwMode="auto">
          <a:xfrm>
            <a:off x="4007768" y="4797152"/>
            <a:ext cx="2880320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</a:pPr>
            <a:r>
              <a:rPr lang="fr-FR" dirty="0">
                <a:solidFill>
                  <a:srgbClr val="000000"/>
                </a:solidFill>
                <a:latin typeface="Arial"/>
              </a:rPr>
              <a:t>Dotation d’intercommunalité</a:t>
            </a:r>
          </a:p>
          <a:p>
            <a:pPr algn="ctr" eaLnBrk="0" hangingPunct="0">
              <a:spcBef>
                <a:spcPct val="0"/>
              </a:spcBef>
            </a:pPr>
            <a:r>
              <a:rPr lang="fr-FR" sz="1400" b="1" dirty="0">
                <a:solidFill>
                  <a:srgbClr val="C00000"/>
                </a:solidFill>
                <a:latin typeface="Arial"/>
              </a:rPr>
              <a:t>1,99 Mds €</a:t>
            </a:r>
          </a:p>
        </p:txBody>
      </p:sp>
      <p:sp>
        <p:nvSpPr>
          <p:cNvPr id="76" name="Rectangle 28"/>
          <p:cNvSpPr>
            <a:spLocks noChangeArrowheads="1"/>
          </p:cNvSpPr>
          <p:nvPr/>
        </p:nvSpPr>
        <p:spPr bwMode="auto">
          <a:xfrm>
            <a:off x="4007768" y="5589240"/>
            <a:ext cx="2880320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</a:pPr>
            <a:r>
              <a:rPr lang="fr-FR" dirty="0">
                <a:solidFill>
                  <a:srgbClr val="000000"/>
                </a:solidFill>
                <a:latin typeface="Arial"/>
              </a:rPr>
              <a:t>Dotation de compensation</a:t>
            </a:r>
          </a:p>
          <a:p>
            <a:pPr algn="ctr" eaLnBrk="0" hangingPunct="0">
              <a:spcBef>
                <a:spcPct val="0"/>
              </a:spcBef>
            </a:pPr>
            <a:r>
              <a:rPr lang="fr-FR" sz="1400" b="1" dirty="0">
                <a:solidFill>
                  <a:srgbClr val="C00000"/>
                </a:solidFill>
                <a:latin typeface="Arial"/>
              </a:rPr>
              <a:t>4,5 Mds €</a:t>
            </a:r>
          </a:p>
        </p:txBody>
      </p:sp>
      <p:cxnSp>
        <p:nvCxnSpPr>
          <p:cNvPr id="77" name="Connecteur en angle 76"/>
          <p:cNvCxnSpPr>
            <a:endCxn id="75" idx="1"/>
          </p:cNvCxnSpPr>
          <p:nvPr/>
        </p:nvCxnSpPr>
        <p:spPr bwMode="auto">
          <a:xfrm rot="5400000" flipH="1" flipV="1">
            <a:off x="3629726" y="5139190"/>
            <a:ext cx="396044" cy="360040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8" name="Connecteur en angle 77"/>
          <p:cNvCxnSpPr>
            <a:endCxn id="76" idx="1"/>
          </p:cNvCxnSpPr>
          <p:nvPr/>
        </p:nvCxnSpPr>
        <p:spPr bwMode="auto">
          <a:xfrm rot="16200000" flipH="1">
            <a:off x="3629726" y="5535234"/>
            <a:ext cx="396044" cy="360040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Connecteur droit 13"/>
          <p:cNvCxnSpPr/>
          <p:nvPr/>
        </p:nvCxnSpPr>
        <p:spPr bwMode="auto">
          <a:xfrm>
            <a:off x="1609045" y="2183229"/>
            <a:ext cx="29256" cy="353177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Connecteur droit avec flèche 17"/>
          <p:cNvCxnSpPr/>
          <p:nvPr/>
        </p:nvCxnSpPr>
        <p:spPr bwMode="auto">
          <a:xfrm>
            <a:off x="1609045" y="2189353"/>
            <a:ext cx="23285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Connecteur droit avec flèche 29"/>
          <p:cNvCxnSpPr/>
          <p:nvPr/>
        </p:nvCxnSpPr>
        <p:spPr bwMode="auto">
          <a:xfrm>
            <a:off x="1647820" y="5710252"/>
            <a:ext cx="23285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199548" y="3229729"/>
            <a:ext cx="1766540" cy="108012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/>
          <a:lstStyle/>
          <a:p>
            <a:pPr algn="ctr" eaLnBrk="0" hangingPunct="0">
              <a:spcBef>
                <a:spcPct val="0"/>
              </a:spcBef>
            </a:pPr>
            <a:r>
              <a:rPr lang="fr-FR" sz="1300" b="1" dirty="0">
                <a:solidFill>
                  <a:srgbClr val="000000"/>
                </a:solidFill>
                <a:latin typeface="Arial"/>
              </a:rPr>
              <a:t>TOTAL DGF DU BLOC COMMUNAL</a:t>
            </a:r>
          </a:p>
          <a:p>
            <a:pPr algn="ctr" eaLnBrk="0" hangingPunct="0">
              <a:spcBef>
                <a:spcPct val="0"/>
              </a:spcBef>
            </a:pPr>
            <a:r>
              <a:rPr lang="fr-FR" sz="1300" b="1" dirty="0">
                <a:solidFill>
                  <a:srgbClr val="C00000"/>
                </a:solidFill>
                <a:latin typeface="Arial"/>
              </a:rPr>
              <a:t>20,8 Mds €</a:t>
            </a:r>
          </a:p>
        </p:txBody>
      </p:sp>
    </p:spTree>
    <p:extLst>
      <p:ext uri="{BB962C8B-B14F-4D97-AF65-F5344CB8AC3E}">
        <p14:creationId xmlns:p14="http://schemas.microsoft.com/office/powerpoint/2010/main" val="25842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1" y="203121"/>
            <a:ext cx="10444842" cy="5032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/>
            <a:r>
              <a:rPr lang="fr-FR" altLang="fr-FR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DGF dans l’article 150 de la loi de finances pour 2016 (prévue pour 2017)</a:t>
            </a:r>
            <a:endParaRPr lang="fr-FR" altLang="fr-FR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4469616" y="1048819"/>
            <a:ext cx="2592288" cy="6217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</a:pPr>
            <a:r>
              <a:rPr lang="fr-FR" dirty="0">
                <a:solidFill>
                  <a:srgbClr val="000000"/>
                </a:solidFill>
                <a:latin typeface="Arial"/>
              </a:rPr>
              <a:t>Dotation forfaitaire</a:t>
            </a:r>
          </a:p>
          <a:p>
            <a:pPr algn="ctr" eaLnBrk="0" hangingPunct="0">
              <a:spcBef>
                <a:spcPct val="0"/>
              </a:spcBef>
            </a:pPr>
            <a:r>
              <a:rPr lang="fr-FR" sz="1400" b="1" dirty="0" smtClean="0">
                <a:solidFill>
                  <a:srgbClr val="C00000"/>
                </a:solidFill>
                <a:latin typeface="Arial"/>
              </a:rPr>
              <a:t>10,8 Mds €** </a:t>
            </a:r>
            <a:endParaRPr lang="fr-FR" sz="1400" b="1" dirty="0">
              <a:solidFill>
                <a:srgbClr val="C00000"/>
              </a:solidFill>
              <a:latin typeface="Arial"/>
            </a:endParaRPr>
          </a:p>
        </p:txBody>
      </p:sp>
      <p:sp>
        <p:nvSpPr>
          <p:cNvPr id="7" name="Rectangle 77"/>
          <p:cNvSpPr>
            <a:spLocks noChangeArrowheads="1"/>
          </p:cNvSpPr>
          <p:nvPr/>
        </p:nvSpPr>
        <p:spPr bwMode="auto">
          <a:xfrm>
            <a:off x="7539098" y="2985934"/>
            <a:ext cx="4413415" cy="3550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/>
          <a:lstStyle/>
          <a:p>
            <a:pPr algn="ctr" eaLnBrk="0" hangingPunct="0">
              <a:spcBef>
                <a:spcPct val="0"/>
              </a:spcBef>
            </a:pPr>
            <a:r>
              <a:rPr lang="fr-FR" sz="1600" dirty="0">
                <a:solidFill>
                  <a:srgbClr val="000000"/>
                </a:solidFill>
                <a:latin typeface="Arial"/>
              </a:rPr>
              <a:t>Dotation de solidarité </a:t>
            </a:r>
            <a:r>
              <a:rPr lang="fr-FR" sz="1600" dirty="0" smtClean="0">
                <a:solidFill>
                  <a:srgbClr val="000000"/>
                </a:solidFill>
                <a:latin typeface="Arial"/>
              </a:rPr>
              <a:t>rurale (</a:t>
            </a:r>
            <a:r>
              <a:rPr lang="fr-FR" sz="1600" dirty="0">
                <a:solidFill>
                  <a:srgbClr val="000000"/>
                </a:solidFill>
                <a:latin typeface="Arial"/>
              </a:rPr>
              <a:t>DSR</a:t>
            </a:r>
            <a:r>
              <a:rPr lang="fr-FR" sz="1600" dirty="0" smtClean="0">
                <a:solidFill>
                  <a:srgbClr val="000000"/>
                </a:solidFill>
                <a:latin typeface="Arial"/>
              </a:rPr>
              <a:t>)- 1,6 Mds€*</a:t>
            </a:r>
            <a:endParaRPr lang="fr-FR" sz="16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Rectangle 80"/>
          <p:cNvSpPr>
            <a:spLocks noChangeArrowheads="1"/>
          </p:cNvSpPr>
          <p:nvPr/>
        </p:nvSpPr>
        <p:spPr bwMode="auto">
          <a:xfrm>
            <a:off x="7539100" y="2405568"/>
            <a:ext cx="4525900" cy="2542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/>
          <a:lstStyle/>
          <a:p>
            <a:pPr algn="ctr" eaLnBrk="0" hangingPunct="0">
              <a:spcBef>
                <a:spcPct val="0"/>
              </a:spcBef>
            </a:pPr>
            <a:r>
              <a:rPr lang="fr-FR" sz="1600" dirty="0">
                <a:solidFill>
                  <a:srgbClr val="000000"/>
                </a:solidFill>
                <a:latin typeface="Arial"/>
              </a:rPr>
              <a:t>Dotation de solidarité </a:t>
            </a:r>
            <a:r>
              <a:rPr lang="fr-FR" sz="1600" dirty="0" smtClean="0">
                <a:solidFill>
                  <a:srgbClr val="000000"/>
                </a:solidFill>
                <a:latin typeface="Arial"/>
              </a:rPr>
              <a:t>urbaine (</a:t>
            </a:r>
            <a:r>
              <a:rPr lang="fr-FR" sz="1600" dirty="0">
                <a:solidFill>
                  <a:srgbClr val="000000"/>
                </a:solidFill>
                <a:latin typeface="Arial"/>
              </a:rPr>
              <a:t>DSU</a:t>
            </a:r>
            <a:r>
              <a:rPr lang="fr-FR" sz="1600" dirty="0" smtClean="0">
                <a:solidFill>
                  <a:srgbClr val="000000"/>
                </a:solidFill>
                <a:latin typeface="Arial"/>
              </a:rPr>
              <a:t>)- 2,2Mds€* </a:t>
            </a:r>
            <a:endParaRPr lang="fr-FR" sz="16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Rectangle 28"/>
          <p:cNvSpPr>
            <a:spLocks noChangeArrowheads="1"/>
          </p:cNvSpPr>
          <p:nvPr/>
        </p:nvSpPr>
        <p:spPr bwMode="auto">
          <a:xfrm>
            <a:off x="2087442" y="1597485"/>
            <a:ext cx="1766540" cy="9729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/>
          <a:lstStyle/>
          <a:p>
            <a:pPr algn="ctr" eaLnBrk="0" hangingPunct="0">
              <a:spcBef>
                <a:spcPct val="0"/>
              </a:spcBef>
            </a:pPr>
            <a:r>
              <a:rPr lang="fr-FR" sz="1300" b="1" dirty="0">
                <a:solidFill>
                  <a:srgbClr val="000000"/>
                </a:solidFill>
                <a:latin typeface="Arial"/>
              </a:rPr>
              <a:t>DOTATION GLOBALE DE FONCTIONNEMENT DES COMMUNES</a:t>
            </a:r>
          </a:p>
          <a:p>
            <a:pPr algn="ctr" eaLnBrk="0" hangingPunct="0">
              <a:spcBef>
                <a:spcPct val="0"/>
              </a:spcBef>
            </a:pPr>
            <a:r>
              <a:rPr lang="fr-FR" sz="1300" b="1" dirty="0" smtClean="0">
                <a:solidFill>
                  <a:srgbClr val="C00000"/>
                </a:solidFill>
                <a:latin typeface="Arial"/>
              </a:rPr>
              <a:t>14,3 Mds €*</a:t>
            </a:r>
            <a:endParaRPr lang="fr-FR" sz="1300" b="1" dirty="0">
              <a:solidFill>
                <a:srgbClr val="C00000"/>
              </a:solidFill>
              <a:latin typeface="Arial"/>
            </a:endParaRPr>
          </a:p>
        </p:txBody>
      </p:sp>
      <p:sp>
        <p:nvSpPr>
          <p:cNvPr id="10" name="Rectangle 28"/>
          <p:cNvSpPr>
            <a:spLocks noChangeArrowheads="1"/>
          </p:cNvSpPr>
          <p:nvPr/>
        </p:nvSpPr>
        <p:spPr bwMode="auto">
          <a:xfrm>
            <a:off x="4469304" y="2495897"/>
            <a:ext cx="2592288" cy="7518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</a:pPr>
            <a:r>
              <a:rPr lang="fr-FR" dirty="0">
                <a:solidFill>
                  <a:srgbClr val="000000"/>
                </a:solidFill>
                <a:latin typeface="Arial"/>
              </a:rPr>
              <a:t>Dotations de péréquation</a:t>
            </a:r>
          </a:p>
          <a:p>
            <a:pPr algn="ctr" eaLnBrk="0" hangingPunct="0">
              <a:spcBef>
                <a:spcPct val="0"/>
              </a:spcBef>
            </a:pPr>
            <a:r>
              <a:rPr lang="fr-FR" sz="1400" b="1" dirty="0" smtClean="0">
                <a:solidFill>
                  <a:srgbClr val="C00000"/>
                </a:solidFill>
                <a:latin typeface="Arial"/>
              </a:rPr>
              <a:t>3,45 </a:t>
            </a:r>
            <a:r>
              <a:rPr lang="fr-FR" sz="1400" b="1" dirty="0">
                <a:solidFill>
                  <a:srgbClr val="C00000"/>
                </a:solidFill>
                <a:latin typeface="Arial"/>
              </a:rPr>
              <a:t>Mds </a:t>
            </a:r>
            <a:r>
              <a:rPr lang="fr-FR" sz="1400" b="1" dirty="0" smtClean="0">
                <a:solidFill>
                  <a:srgbClr val="C00000"/>
                </a:solidFill>
                <a:latin typeface="Arial"/>
              </a:rPr>
              <a:t>€**</a:t>
            </a:r>
            <a:endParaRPr lang="fr-FR" sz="1400" b="1" dirty="0">
              <a:solidFill>
                <a:srgbClr val="C00000"/>
              </a:solidFill>
              <a:latin typeface="Arial"/>
            </a:endParaRPr>
          </a:p>
        </p:txBody>
      </p:sp>
      <p:sp>
        <p:nvSpPr>
          <p:cNvPr id="74" name="Rectangle 28"/>
          <p:cNvSpPr>
            <a:spLocks noChangeArrowheads="1"/>
          </p:cNvSpPr>
          <p:nvPr/>
        </p:nvSpPr>
        <p:spPr bwMode="auto">
          <a:xfrm>
            <a:off x="2202767" y="4614113"/>
            <a:ext cx="1766540" cy="14540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/>
          <a:lstStyle/>
          <a:p>
            <a:pPr algn="ctr" eaLnBrk="0" hangingPunct="0">
              <a:spcBef>
                <a:spcPct val="0"/>
              </a:spcBef>
            </a:pPr>
            <a:r>
              <a:rPr lang="fr-FR" sz="1300" b="1" dirty="0">
                <a:solidFill>
                  <a:srgbClr val="000000"/>
                </a:solidFill>
                <a:latin typeface="Arial"/>
              </a:rPr>
              <a:t>DOTATION GLOBALE DE FONCTIONNEMENT DES EPCI</a:t>
            </a:r>
          </a:p>
          <a:p>
            <a:pPr algn="ctr" eaLnBrk="0" hangingPunct="0">
              <a:spcBef>
                <a:spcPct val="0"/>
              </a:spcBef>
            </a:pPr>
            <a:r>
              <a:rPr lang="fr-FR" sz="1300" b="1" dirty="0" smtClean="0">
                <a:solidFill>
                  <a:srgbClr val="C00000"/>
                </a:solidFill>
                <a:latin typeface="Arial"/>
              </a:rPr>
              <a:t>6,5 </a:t>
            </a:r>
            <a:r>
              <a:rPr lang="fr-FR" sz="1300" b="1" dirty="0">
                <a:solidFill>
                  <a:srgbClr val="C00000"/>
                </a:solidFill>
                <a:latin typeface="Arial"/>
              </a:rPr>
              <a:t>Mds </a:t>
            </a:r>
            <a:r>
              <a:rPr lang="fr-FR" sz="1300" b="1" dirty="0" smtClean="0">
                <a:solidFill>
                  <a:srgbClr val="C00000"/>
                </a:solidFill>
                <a:latin typeface="Arial"/>
              </a:rPr>
              <a:t>€*</a:t>
            </a:r>
            <a:endParaRPr lang="fr-FR" sz="1300" b="1" dirty="0">
              <a:solidFill>
                <a:srgbClr val="C00000"/>
              </a:solidFill>
              <a:latin typeface="Arial"/>
            </a:endParaRPr>
          </a:p>
        </p:txBody>
      </p:sp>
      <p:sp>
        <p:nvSpPr>
          <p:cNvPr id="75" name="Rectangle 28"/>
          <p:cNvSpPr>
            <a:spLocks noChangeArrowheads="1"/>
          </p:cNvSpPr>
          <p:nvPr/>
        </p:nvSpPr>
        <p:spPr bwMode="auto">
          <a:xfrm>
            <a:off x="4510830" y="4135953"/>
            <a:ext cx="2880320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</a:pPr>
            <a:r>
              <a:rPr lang="fr-FR" dirty="0">
                <a:solidFill>
                  <a:srgbClr val="000000"/>
                </a:solidFill>
                <a:latin typeface="Arial"/>
              </a:rPr>
              <a:t>Dotation d’intercommunalité</a:t>
            </a:r>
          </a:p>
          <a:p>
            <a:pPr algn="ctr" eaLnBrk="0" hangingPunct="0">
              <a:spcBef>
                <a:spcPct val="0"/>
              </a:spcBef>
            </a:pPr>
            <a:r>
              <a:rPr lang="fr-FR" sz="1400" b="1" dirty="0" smtClean="0">
                <a:solidFill>
                  <a:srgbClr val="C00000"/>
                </a:solidFill>
                <a:latin typeface="Arial"/>
              </a:rPr>
              <a:t>1,4 </a:t>
            </a:r>
            <a:r>
              <a:rPr lang="fr-FR" sz="1400" b="1" dirty="0">
                <a:solidFill>
                  <a:srgbClr val="C00000"/>
                </a:solidFill>
                <a:latin typeface="Arial"/>
              </a:rPr>
              <a:t>Mds </a:t>
            </a:r>
            <a:r>
              <a:rPr lang="fr-FR" sz="1400" b="1" dirty="0" smtClean="0">
                <a:solidFill>
                  <a:srgbClr val="C00000"/>
                </a:solidFill>
                <a:latin typeface="Arial"/>
              </a:rPr>
              <a:t>€**</a:t>
            </a:r>
            <a:endParaRPr lang="fr-FR" sz="1400" b="1" dirty="0">
              <a:solidFill>
                <a:srgbClr val="C00000"/>
              </a:solidFill>
              <a:latin typeface="Arial"/>
            </a:endParaRPr>
          </a:p>
        </p:txBody>
      </p:sp>
      <p:sp>
        <p:nvSpPr>
          <p:cNvPr id="76" name="Rectangle 28"/>
          <p:cNvSpPr>
            <a:spLocks noChangeArrowheads="1"/>
          </p:cNvSpPr>
          <p:nvPr/>
        </p:nvSpPr>
        <p:spPr bwMode="auto">
          <a:xfrm>
            <a:off x="4510830" y="5753507"/>
            <a:ext cx="2880320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</a:pPr>
            <a:r>
              <a:rPr lang="fr-FR" dirty="0">
                <a:solidFill>
                  <a:srgbClr val="000000"/>
                </a:solidFill>
                <a:latin typeface="Arial"/>
              </a:rPr>
              <a:t>Dotation de </a:t>
            </a:r>
            <a:r>
              <a:rPr lang="fr-FR" dirty="0" smtClean="0">
                <a:solidFill>
                  <a:srgbClr val="000000"/>
                </a:solidFill>
                <a:latin typeface="Arial"/>
              </a:rPr>
              <a:t>péréquation</a:t>
            </a:r>
            <a:endParaRPr lang="fr-FR" dirty="0">
              <a:solidFill>
                <a:srgbClr val="000000"/>
              </a:solidFill>
              <a:latin typeface="Arial"/>
            </a:endParaRPr>
          </a:p>
          <a:p>
            <a:pPr algn="ctr" eaLnBrk="0" hangingPunct="0">
              <a:spcBef>
                <a:spcPct val="0"/>
              </a:spcBef>
            </a:pPr>
            <a:r>
              <a:rPr lang="fr-FR" sz="1400" b="1" dirty="0" smtClean="0">
                <a:solidFill>
                  <a:srgbClr val="C00000"/>
                </a:solidFill>
                <a:latin typeface="Arial"/>
              </a:rPr>
              <a:t>0,6 </a:t>
            </a:r>
            <a:r>
              <a:rPr lang="fr-FR" sz="1400" b="1" dirty="0">
                <a:solidFill>
                  <a:srgbClr val="C00000"/>
                </a:solidFill>
                <a:latin typeface="Arial"/>
              </a:rPr>
              <a:t>Mds </a:t>
            </a:r>
            <a:r>
              <a:rPr lang="fr-FR" sz="1400" b="1" dirty="0" smtClean="0">
                <a:solidFill>
                  <a:srgbClr val="C00000"/>
                </a:solidFill>
                <a:latin typeface="Arial"/>
              </a:rPr>
              <a:t>€**</a:t>
            </a:r>
            <a:endParaRPr lang="fr-FR" sz="1400" b="1" dirty="0">
              <a:solidFill>
                <a:srgbClr val="C00000"/>
              </a:solidFill>
              <a:latin typeface="Arial"/>
            </a:endParaRPr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93739" y="3299521"/>
            <a:ext cx="1766540" cy="108012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/>
          <a:lstStyle/>
          <a:p>
            <a:pPr algn="ctr" eaLnBrk="0" hangingPunct="0">
              <a:spcBef>
                <a:spcPct val="0"/>
              </a:spcBef>
            </a:pPr>
            <a:r>
              <a:rPr lang="fr-FR" sz="1300" b="1" dirty="0">
                <a:solidFill>
                  <a:srgbClr val="000000"/>
                </a:solidFill>
                <a:latin typeface="Arial"/>
              </a:rPr>
              <a:t>TOTAL DGF DU BLOC COMMUNAL</a:t>
            </a:r>
          </a:p>
          <a:p>
            <a:pPr algn="ctr" eaLnBrk="0" hangingPunct="0">
              <a:spcBef>
                <a:spcPct val="0"/>
              </a:spcBef>
            </a:pPr>
            <a:r>
              <a:rPr lang="fr-FR" sz="1300" b="1" dirty="0" smtClean="0">
                <a:solidFill>
                  <a:srgbClr val="C00000"/>
                </a:solidFill>
                <a:latin typeface="Arial"/>
              </a:rPr>
              <a:t>20,8 Mds €*</a:t>
            </a:r>
            <a:endParaRPr lang="fr-FR" sz="1300" b="1" dirty="0">
              <a:solidFill>
                <a:srgbClr val="C00000"/>
              </a:solidFill>
              <a:latin typeface="Arial"/>
            </a:endParaRPr>
          </a:p>
        </p:txBody>
      </p:sp>
      <p:sp>
        <p:nvSpPr>
          <p:cNvPr id="53" name="Rectangle 80"/>
          <p:cNvSpPr>
            <a:spLocks noChangeArrowheads="1"/>
          </p:cNvSpPr>
          <p:nvPr/>
        </p:nvSpPr>
        <p:spPr bwMode="auto">
          <a:xfrm>
            <a:off x="7539100" y="726265"/>
            <a:ext cx="3907229" cy="3061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/>
          <a:lstStyle/>
          <a:p>
            <a:pPr algn="ctr" eaLnBrk="0" hangingPunct="0">
              <a:spcBef>
                <a:spcPct val="0"/>
              </a:spcBef>
            </a:pPr>
            <a:r>
              <a:rPr lang="fr-FR" sz="1600" dirty="0" smtClean="0">
                <a:solidFill>
                  <a:srgbClr val="000000"/>
                </a:solidFill>
                <a:latin typeface="Arial"/>
              </a:rPr>
              <a:t>Dotation  de base universelle- 5,4 Mds€*</a:t>
            </a:r>
            <a:endParaRPr lang="fr-FR" sz="16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Rectangle 80"/>
          <p:cNvSpPr>
            <a:spLocks noChangeArrowheads="1"/>
          </p:cNvSpPr>
          <p:nvPr/>
        </p:nvSpPr>
        <p:spPr bwMode="auto">
          <a:xfrm>
            <a:off x="7539101" y="1778184"/>
            <a:ext cx="3907228" cy="3208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/>
          <a:lstStyle/>
          <a:p>
            <a:pPr algn="ctr" eaLnBrk="0" hangingPunct="0">
              <a:spcBef>
                <a:spcPct val="0"/>
              </a:spcBef>
            </a:pPr>
            <a:r>
              <a:rPr lang="fr-FR" sz="1600" dirty="0">
                <a:solidFill>
                  <a:srgbClr val="000000"/>
                </a:solidFill>
                <a:latin typeface="Arial"/>
              </a:rPr>
              <a:t>Dotation de </a:t>
            </a:r>
            <a:r>
              <a:rPr lang="fr-FR" sz="1600" dirty="0" smtClean="0">
                <a:solidFill>
                  <a:srgbClr val="000000"/>
                </a:solidFill>
                <a:latin typeface="Arial"/>
              </a:rPr>
              <a:t>ruralité- 0,272 Md€*</a:t>
            </a:r>
            <a:endParaRPr lang="fr-FR" sz="16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Rectangle 80"/>
          <p:cNvSpPr>
            <a:spLocks noChangeArrowheads="1"/>
          </p:cNvSpPr>
          <p:nvPr/>
        </p:nvSpPr>
        <p:spPr bwMode="auto">
          <a:xfrm>
            <a:off x="7539101" y="1205445"/>
            <a:ext cx="3907228" cy="345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/>
          <a:lstStyle/>
          <a:p>
            <a:pPr algn="ctr" eaLnBrk="0" hangingPunct="0">
              <a:spcBef>
                <a:spcPct val="0"/>
              </a:spcBef>
            </a:pPr>
            <a:r>
              <a:rPr lang="fr-FR" sz="1600" dirty="0" smtClean="0">
                <a:solidFill>
                  <a:srgbClr val="000000"/>
                </a:solidFill>
                <a:latin typeface="Arial"/>
              </a:rPr>
              <a:t>Dotation de centralité- 1,7 Mds €*</a:t>
            </a:r>
            <a:endParaRPr lang="fr-FR" sz="1600" dirty="0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36" name="Connecteur en angle 35"/>
          <p:cNvCxnSpPr>
            <a:stCxn id="9" idx="3"/>
            <a:endCxn id="5" idx="1"/>
          </p:cNvCxnSpPr>
          <p:nvPr/>
        </p:nvCxnSpPr>
        <p:spPr>
          <a:xfrm flipV="1">
            <a:off x="3853982" y="1359688"/>
            <a:ext cx="615634" cy="72426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en angle 42"/>
          <p:cNvCxnSpPr>
            <a:stCxn id="9" idx="3"/>
            <a:endCxn id="10" idx="1"/>
          </p:cNvCxnSpPr>
          <p:nvPr/>
        </p:nvCxnSpPr>
        <p:spPr>
          <a:xfrm>
            <a:off x="3853982" y="2083950"/>
            <a:ext cx="615322" cy="78788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>
            <a:stCxn id="10" idx="3"/>
            <a:endCxn id="10" idx="3"/>
          </p:cNvCxnSpPr>
          <p:nvPr/>
        </p:nvCxnSpPr>
        <p:spPr>
          <a:xfrm>
            <a:off x="7061592" y="2871831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en angle 57"/>
          <p:cNvCxnSpPr>
            <a:stCxn id="5" idx="3"/>
            <a:endCxn id="53" idx="1"/>
          </p:cNvCxnSpPr>
          <p:nvPr/>
        </p:nvCxnSpPr>
        <p:spPr>
          <a:xfrm flipV="1">
            <a:off x="7061904" y="879356"/>
            <a:ext cx="477196" cy="480332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en angle 59"/>
          <p:cNvCxnSpPr>
            <a:stCxn id="5" idx="3"/>
            <a:endCxn id="54" idx="1"/>
          </p:cNvCxnSpPr>
          <p:nvPr/>
        </p:nvCxnSpPr>
        <p:spPr>
          <a:xfrm>
            <a:off x="7061904" y="1359688"/>
            <a:ext cx="477197" cy="57891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avec flèche 69"/>
          <p:cNvCxnSpPr/>
          <p:nvPr/>
        </p:nvCxnSpPr>
        <p:spPr>
          <a:xfrm>
            <a:off x="7281401" y="1359687"/>
            <a:ext cx="21949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en angle 71"/>
          <p:cNvCxnSpPr>
            <a:stCxn id="10" idx="3"/>
            <a:endCxn id="8" idx="1"/>
          </p:cNvCxnSpPr>
          <p:nvPr/>
        </p:nvCxnSpPr>
        <p:spPr>
          <a:xfrm flipV="1">
            <a:off x="7061592" y="2532707"/>
            <a:ext cx="477508" cy="339124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en angle 78"/>
          <p:cNvCxnSpPr>
            <a:stCxn id="10" idx="3"/>
            <a:endCxn id="7" idx="1"/>
          </p:cNvCxnSpPr>
          <p:nvPr/>
        </p:nvCxnSpPr>
        <p:spPr>
          <a:xfrm>
            <a:off x="7061592" y="2871831"/>
            <a:ext cx="477506" cy="291622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en angle 80"/>
          <p:cNvCxnSpPr/>
          <p:nvPr/>
        </p:nvCxnSpPr>
        <p:spPr>
          <a:xfrm flipV="1">
            <a:off x="3990995" y="4459989"/>
            <a:ext cx="541523" cy="88113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en angle 82"/>
          <p:cNvCxnSpPr>
            <a:endCxn id="76" idx="1"/>
          </p:cNvCxnSpPr>
          <p:nvPr/>
        </p:nvCxnSpPr>
        <p:spPr>
          <a:xfrm rot="16200000" flipH="1">
            <a:off x="4018082" y="5584794"/>
            <a:ext cx="736423" cy="249073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cteur en angle 84"/>
          <p:cNvCxnSpPr>
            <a:stCxn id="31" idx="3"/>
            <a:endCxn id="9" idx="1"/>
          </p:cNvCxnSpPr>
          <p:nvPr/>
        </p:nvCxnSpPr>
        <p:spPr>
          <a:xfrm flipV="1">
            <a:off x="1860279" y="2083950"/>
            <a:ext cx="227163" cy="175563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en angle 86"/>
          <p:cNvCxnSpPr>
            <a:endCxn id="74" idx="1"/>
          </p:cNvCxnSpPr>
          <p:nvPr/>
        </p:nvCxnSpPr>
        <p:spPr>
          <a:xfrm rot="16200000" flipH="1">
            <a:off x="1336673" y="4475025"/>
            <a:ext cx="1501539" cy="230649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Rectangle 28"/>
          <p:cNvSpPr>
            <a:spLocks noChangeArrowheads="1"/>
          </p:cNvSpPr>
          <p:nvPr/>
        </p:nvSpPr>
        <p:spPr bwMode="auto">
          <a:xfrm>
            <a:off x="4510830" y="4944730"/>
            <a:ext cx="2880320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</a:pPr>
            <a:r>
              <a:rPr lang="fr-FR" dirty="0">
                <a:solidFill>
                  <a:srgbClr val="000000"/>
                </a:solidFill>
                <a:latin typeface="Arial"/>
              </a:rPr>
              <a:t>Dotation </a:t>
            </a:r>
            <a:r>
              <a:rPr lang="fr-FR" dirty="0" smtClean="0">
                <a:solidFill>
                  <a:srgbClr val="000000"/>
                </a:solidFill>
                <a:latin typeface="Arial"/>
              </a:rPr>
              <a:t>d’intégration</a:t>
            </a:r>
            <a:endParaRPr lang="fr-FR" dirty="0">
              <a:solidFill>
                <a:srgbClr val="000000"/>
              </a:solidFill>
              <a:latin typeface="Arial"/>
            </a:endParaRPr>
          </a:p>
          <a:p>
            <a:pPr algn="ctr" eaLnBrk="0" hangingPunct="0">
              <a:spcBef>
                <a:spcPct val="0"/>
              </a:spcBef>
            </a:pPr>
            <a:r>
              <a:rPr lang="fr-FR" sz="1400" b="1" dirty="0" smtClean="0">
                <a:solidFill>
                  <a:srgbClr val="C00000"/>
                </a:solidFill>
                <a:latin typeface="Arial"/>
              </a:rPr>
              <a:t>3,2 </a:t>
            </a:r>
            <a:r>
              <a:rPr lang="fr-FR" sz="1400" b="1" dirty="0">
                <a:solidFill>
                  <a:srgbClr val="C00000"/>
                </a:solidFill>
                <a:latin typeface="Arial"/>
              </a:rPr>
              <a:t>Mds </a:t>
            </a:r>
            <a:r>
              <a:rPr lang="fr-FR" sz="1400" b="1" dirty="0" smtClean="0">
                <a:solidFill>
                  <a:srgbClr val="C00000"/>
                </a:solidFill>
                <a:latin typeface="Arial"/>
              </a:rPr>
              <a:t>€**</a:t>
            </a:r>
            <a:endParaRPr lang="fr-FR" sz="1400" b="1" dirty="0">
              <a:solidFill>
                <a:srgbClr val="C00000"/>
              </a:solidFill>
              <a:latin typeface="Arial"/>
            </a:endParaRPr>
          </a:p>
        </p:txBody>
      </p:sp>
      <p:cxnSp>
        <p:nvCxnSpPr>
          <p:cNvPr id="167" name="Connecteur droit avec flèche 166"/>
          <p:cNvCxnSpPr/>
          <p:nvPr/>
        </p:nvCxnSpPr>
        <p:spPr>
          <a:xfrm>
            <a:off x="4261757" y="5341118"/>
            <a:ext cx="24907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oneTexte 2"/>
          <p:cNvSpPr txBox="1"/>
          <p:nvPr/>
        </p:nvSpPr>
        <p:spPr>
          <a:xfrm>
            <a:off x="8991600" y="4459989"/>
            <a:ext cx="2844800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*Montants calculés hors CRFP</a:t>
            </a:r>
          </a:p>
          <a:p>
            <a:r>
              <a:rPr lang="fr-FR" sz="1200" dirty="0" smtClean="0"/>
              <a:t>** Montants avec garantie de maintien</a:t>
            </a:r>
          </a:p>
          <a:p>
            <a:endParaRPr lang="fr-FR" sz="1200" dirty="0"/>
          </a:p>
          <a:p>
            <a:r>
              <a:rPr lang="fr-FR" sz="1200" b="1" dirty="0" smtClean="0"/>
              <a:t>Pour 2016</a:t>
            </a:r>
            <a:r>
              <a:rPr lang="fr-FR" sz="1200" dirty="0" smtClean="0"/>
              <a:t>:</a:t>
            </a:r>
          </a:p>
          <a:p>
            <a:r>
              <a:rPr lang="fr-FR" sz="1200" dirty="0" smtClean="0"/>
              <a:t>Dotation forfaire après CRFP: 9,2Mds€</a:t>
            </a:r>
          </a:p>
          <a:p>
            <a:r>
              <a:rPr lang="fr-FR" sz="1200" dirty="0" smtClean="0"/>
              <a:t>Dotation des EPCI : 5,9Mds€</a:t>
            </a:r>
          </a:p>
          <a:p>
            <a:endParaRPr lang="fr-FR" sz="1200" dirty="0"/>
          </a:p>
          <a:p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138381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6275"/>
          </a:xfrm>
        </p:spPr>
        <p:txBody>
          <a:bodyPr>
            <a:normAutofit/>
          </a:bodyPr>
          <a:lstStyle/>
          <a:p>
            <a:pPr algn="ctr"/>
            <a:r>
              <a:rPr lang="fr-FR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L’architecture de la dotation forfaitaire prévue par la réforme</a:t>
            </a:r>
            <a:endParaRPr lang="fr-FR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838200" y="1041400"/>
            <a:ext cx="10515600" cy="5135563"/>
          </a:xfrm>
        </p:spPr>
        <p:txBody>
          <a:bodyPr/>
          <a:lstStyle/>
          <a:p>
            <a:pPr marL="0" indent="0">
              <a:buNone/>
            </a:pPr>
            <a:endParaRPr lang="fr-FR" dirty="0">
              <a:solidFill>
                <a:schemeClr val="bg1"/>
              </a:solidFill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965200" y="1041399"/>
            <a:ext cx="9156700" cy="4690604"/>
            <a:chOff x="179512" y="2370171"/>
            <a:chExt cx="7538670" cy="3486671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6" name="Rectangle 74"/>
            <p:cNvSpPr>
              <a:spLocks noChangeArrowheads="1"/>
            </p:cNvSpPr>
            <p:nvPr/>
          </p:nvSpPr>
          <p:spPr bwMode="auto">
            <a:xfrm>
              <a:off x="2805671" y="2370171"/>
              <a:ext cx="4912511" cy="843866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anchor="ctr"/>
            <a:lstStyle/>
            <a:p>
              <a:pPr algn="ctr" eaLnBrk="0" hangingPunct="0">
                <a:spcBef>
                  <a:spcPct val="0"/>
                </a:spcBef>
              </a:pPr>
              <a:r>
                <a:rPr lang="fr-FR" sz="2000" dirty="0">
                  <a:solidFill>
                    <a:srgbClr val="000000"/>
                  </a:solidFill>
                  <a:latin typeface="Arial"/>
                </a:rPr>
                <a:t>Dotation de base</a:t>
              </a:r>
            </a:p>
            <a:p>
              <a:pPr algn="ctr" eaLnBrk="0" hangingPunct="0">
                <a:spcBef>
                  <a:spcPct val="0"/>
                </a:spcBef>
              </a:pPr>
              <a:endParaRPr lang="fr-FR" sz="1000" dirty="0" smtClean="0">
                <a:solidFill>
                  <a:srgbClr val="000000"/>
                </a:solidFill>
                <a:latin typeface="Arial"/>
              </a:endParaRPr>
            </a:p>
            <a:p>
              <a:pPr algn="ctr" eaLnBrk="0" hangingPunct="0">
                <a:spcBef>
                  <a:spcPct val="0"/>
                </a:spcBef>
              </a:pPr>
              <a:r>
                <a:rPr lang="fr-FR" sz="1100" dirty="0" smtClean="0">
                  <a:solidFill>
                    <a:srgbClr val="000000"/>
                  </a:solidFill>
                  <a:latin typeface="Arial"/>
                </a:rPr>
                <a:t>75,72€ par habitant pour toutes les communes (sans condition de taille), </a:t>
              </a:r>
              <a:r>
                <a:rPr lang="fr-FR" sz="1100" b="1" dirty="0" smtClean="0">
                  <a:solidFill>
                    <a:srgbClr val="0070C0"/>
                  </a:solidFill>
                  <a:latin typeface="Arial"/>
                </a:rPr>
                <a:t>Ce montant est inférieur à ce que perçoivent habituellement les communes qui appartiennent à la strate des petites villes</a:t>
              </a:r>
              <a:r>
                <a:rPr lang="fr-FR" sz="1100" dirty="0">
                  <a:solidFill>
                    <a:srgbClr val="000000"/>
                  </a:solidFill>
                  <a:latin typeface="Arial"/>
                </a:rPr>
                <a:t>.</a:t>
              </a:r>
            </a:p>
            <a:p>
              <a:pPr algn="ctr" eaLnBrk="0" hangingPunct="0">
                <a:spcBef>
                  <a:spcPct val="0"/>
                </a:spcBef>
              </a:pPr>
              <a:endParaRPr lang="fr-FR" sz="10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" name="Rectangle 77"/>
            <p:cNvSpPr>
              <a:spLocks noChangeArrowheads="1"/>
            </p:cNvSpPr>
            <p:nvPr/>
          </p:nvSpPr>
          <p:spPr bwMode="auto">
            <a:xfrm>
              <a:off x="2805671" y="4704849"/>
              <a:ext cx="4912511" cy="115199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anchor="ctr"/>
            <a:lstStyle/>
            <a:p>
              <a:pPr algn="ctr" eaLnBrk="0" hangingPunct="0">
                <a:spcBef>
                  <a:spcPct val="0"/>
                </a:spcBef>
              </a:pPr>
              <a:r>
                <a:rPr lang="fr-FR" sz="2000" dirty="0">
                  <a:solidFill>
                    <a:srgbClr val="000000"/>
                  </a:solidFill>
                  <a:latin typeface="Arial"/>
                </a:rPr>
                <a:t>Dotation de centralité</a:t>
              </a:r>
            </a:p>
            <a:p>
              <a:pPr algn="just" eaLnBrk="0" hangingPunct="0">
                <a:spcBef>
                  <a:spcPct val="0"/>
                </a:spcBef>
              </a:pPr>
              <a:endParaRPr lang="fr-FR" sz="1000" dirty="0" smtClean="0">
                <a:solidFill>
                  <a:srgbClr val="000000"/>
                </a:solidFill>
                <a:latin typeface="Arial"/>
              </a:endParaRPr>
            </a:p>
            <a:p>
              <a:pPr algn="just" eaLnBrk="0" hangingPunct="0">
                <a:spcBef>
                  <a:spcPct val="0"/>
                </a:spcBef>
              </a:pPr>
              <a:r>
                <a:rPr lang="fr-FR" sz="1100" dirty="0" smtClean="0">
                  <a:solidFill>
                    <a:srgbClr val="000000"/>
                  </a:solidFill>
                  <a:latin typeface="Arial"/>
                </a:rPr>
                <a:t>Les </a:t>
              </a:r>
              <a:r>
                <a:rPr lang="fr-FR" sz="1100" dirty="0">
                  <a:solidFill>
                    <a:srgbClr val="000000"/>
                  </a:solidFill>
                  <a:latin typeface="Arial"/>
                </a:rPr>
                <a:t>communes isolées et ensembles intercommunaux de plus de 500 </a:t>
              </a:r>
              <a:r>
                <a:rPr lang="fr-FR" sz="1100" dirty="0" smtClean="0">
                  <a:solidFill>
                    <a:srgbClr val="000000"/>
                  </a:solidFill>
                  <a:latin typeface="Arial"/>
                </a:rPr>
                <a:t>habitants </a:t>
              </a:r>
              <a:r>
                <a:rPr lang="fr-FR" sz="1100" dirty="0">
                  <a:solidFill>
                    <a:srgbClr val="000000"/>
                  </a:solidFill>
                  <a:latin typeface="Arial"/>
                </a:rPr>
                <a:t>sont éligibles à cette composante. </a:t>
              </a:r>
              <a:r>
                <a:rPr lang="fr-FR" sz="1100" b="1" dirty="0" smtClean="0">
                  <a:solidFill>
                    <a:srgbClr val="0070C0"/>
                  </a:solidFill>
                  <a:latin typeface="Arial"/>
                </a:rPr>
                <a:t>En préalable à la question de la répartition, l’APVF </a:t>
              </a:r>
              <a:r>
                <a:rPr lang="fr-FR" sz="1100" b="1" dirty="0">
                  <a:solidFill>
                    <a:srgbClr val="0070C0"/>
                  </a:solidFill>
                  <a:latin typeface="Arial"/>
                </a:rPr>
                <a:t>encourage à un resserrement des bornes de répartition sur la dotation de centralité, alors que les réelles charges de centralité reposent pour les petites villes et les villes moyennes sur </a:t>
              </a:r>
              <a:r>
                <a:rPr lang="fr-FR" sz="1100" b="1" dirty="0" smtClean="0">
                  <a:solidFill>
                    <a:srgbClr val="0070C0"/>
                  </a:solidFill>
                  <a:latin typeface="Arial"/>
                </a:rPr>
                <a:t>celles </a:t>
              </a:r>
              <a:r>
                <a:rPr lang="fr-FR" sz="1100" b="1" dirty="0">
                  <a:solidFill>
                    <a:srgbClr val="0070C0"/>
                  </a:solidFill>
                  <a:latin typeface="Arial"/>
                </a:rPr>
                <a:t>qui ne sont pas prises en compte par l’intercommunalité. Or, elles se trouvent perdantes en raison des curseurs utilisés pour cette fraction</a:t>
              </a:r>
              <a:r>
                <a:rPr lang="fr-FR" sz="1100" dirty="0">
                  <a:solidFill>
                    <a:srgbClr val="000000"/>
                  </a:solidFill>
                  <a:latin typeface="Arial"/>
                </a:rPr>
                <a:t>. </a:t>
              </a:r>
            </a:p>
            <a:p>
              <a:pPr algn="just" eaLnBrk="0" hangingPunct="0">
                <a:spcBef>
                  <a:spcPct val="0"/>
                </a:spcBef>
              </a:pPr>
              <a:endParaRPr lang="fr-FR" sz="10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" name="Rectangle 80"/>
            <p:cNvSpPr>
              <a:spLocks noChangeArrowheads="1"/>
            </p:cNvSpPr>
            <p:nvPr/>
          </p:nvSpPr>
          <p:spPr bwMode="auto">
            <a:xfrm>
              <a:off x="2805671" y="3325985"/>
              <a:ext cx="4912511" cy="126265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anchor="ctr"/>
            <a:lstStyle/>
            <a:p>
              <a:pPr algn="ctr" eaLnBrk="0" hangingPunct="0">
                <a:spcBef>
                  <a:spcPct val="0"/>
                </a:spcBef>
              </a:pPr>
              <a:r>
                <a:rPr lang="fr-FR" sz="2000" dirty="0">
                  <a:solidFill>
                    <a:srgbClr val="000000"/>
                  </a:solidFill>
                  <a:latin typeface="Arial"/>
                </a:rPr>
                <a:t>Dotation de ruralité</a:t>
              </a:r>
            </a:p>
            <a:p>
              <a:pPr algn="just" eaLnBrk="0" hangingPunct="0">
                <a:spcBef>
                  <a:spcPct val="0"/>
                </a:spcBef>
              </a:pPr>
              <a:r>
                <a:rPr lang="fr-FR" sz="1100" dirty="0">
                  <a:solidFill>
                    <a:srgbClr val="000000"/>
                  </a:solidFill>
                  <a:latin typeface="Arial"/>
                </a:rPr>
                <a:t>Seules les communes dont la densité est inférieure à 75% de la densité moyenne nationale sont éligibles cette </a:t>
              </a:r>
              <a:r>
                <a:rPr lang="fr-FR" sz="1100" dirty="0" smtClean="0">
                  <a:solidFill>
                    <a:srgbClr val="000000"/>
                  </a:solidFill>
                  <a:latin typeface="Arial"/>
                </a:rPr>
                <a:t>composante. </a:t>
              </a:r>
            </a:p>
            <a:p>
              <a:pPr algn="just" eaLnBrk="0" hangingPunct="0">
                <a:spcBef>
                  <a:spcPct val="0"/>
                </a:spcBef>
              </a:pPr>
              <a:endParaRPr lang="fr-FR" sz="1100" dirty="0">
                <a:solidFill>
                  <a:srgbClr val="000000"/>
                </a:solidFill>
                <a:latin typeface="Arial"/>
              </a:endParaRPr>
            </a:p>
            <a:p>
              <a:pPr algn="just" eaLnBrk="0" hangingPunct="0">
                <a:spcBef>
                  <a:spcPct val="0"/>
                </a:spcBef>
              </a:pPr>
              <a:r>
                <a:rPr lang="fr-FR" sz="1100" dirty="0" smtClean="0">
                  <a:solidFill>
                    <a:srgbClr val="000000"/>
                  </a:solidFill>
                  <a:latin typeface="Arial"/>
                </a:rPr>
                <a:t>Répartition = Pop </a:t>
              </a:r>
              <a:r>
                <a:rPr lang="fr-FR" sz="1100" dirty="0">
                  <a:solidFill>
                    <a:srgbClr val="000000"/>
                  </a:solidFill>
                  <a:latin typeface="Arial"/>
                </a:rPr>
                <a:t>DGF x (densité moyenne de l’ensemble des communes / densité de la commune</a:t>
              </a:r>
              <a:r>
                <a:rPr lang="fr-FR" sz="1100" dirty="0" smtClean="0">
                  <a:solidFill>
                    <a:srgbClr val="000000"/>
                  </a:solidFill>
                  <a:latin typeface="Arial"/>
                </a:rPr>
                <a:t>). Le </a:t>
              </a:r>
              <a:r>
                <a:rPr lang="fr-FR" sz="1100" dirty="0">
                  <a:solidFill>
                    <a:srgbClr val="000000"/>
                  </a:solidFill>
                  <a:latin typeface="Arial"/>
                </a:rPr>
                <a:t>montant ne peut excéder 4 fois la dotation de base (soit 302,88€</a:t>
              </a:r>
              <a:r>
                <a:rPr lang="fr-FR" sz="1100" dirty="0" smtClean="0">
                  <a:solidFill>
                    <a:srgbClr val="000000"/>
                  </a:solidFill>
                  <a:latin typeface="Arial"/>
                </a:rPr>
                <a:t>)</a:t>
              </a:r>
            </a:p>
            <a:p>
              <a:pPr algn="just" eaLnBrk="0" hangingPunct="0">
                <a:spcBef>
                  <a:spcPct val="0"/>
                </a:spcBef>
              </a:pPr>
              <a:endParaRPr lang="fr-FR" sz="1100" dirty="0">
                <a:solidFill>
                  <a:srgbClr val="000000"/>
                </a:solidFill>
                <a:latin typeface="Arial"/>
              </a:endParaRPr>
            </a:p>
            <a:p>
              <a:pPr algn="just" eaLnBrk="0" hangingPunct="0">
                <a:spcBef>
                  <a:spcPct val="0"/>
                </a:spcBef>
              </a:pPr>
              <a:r>
                <a:rPr lang="fr-FR" sz="1100" dirty="0">
                  <a:solidFill>
                    <a:srgbClr val="000000"/>
                  </a:solidFill>
                  <a:latin typeface="Arial"/>
                </a:rPr>
                <a:t>Seraient introduits des mécanismes permettant de prendre en compte les spécificités de certains territoires : parcs naturels, communes de montagne, communes touristiques, etc. </a:t>
              </a:r>
            </a:p>
            <a:p>
              <a:pPr algn="just" eaLnBrk="0" hangingPunct="0">
                <a:spcBef>
                  <a:spcPct val="0"/>
                </a:spcBef>
              </a:pPr>
              <a:endParaRPr lang="fr-FR" sz="1000" dirty="0">
                <a:solidFill>
                  <a:srgbClr val="000000"/>
                </a:solidFill>
                <a:latin typeface="Arial"/>
              </a:endParaRPr>
            </a:p>
          </p:txBody>
        </p:sp>
        <p:cxnSp>
          <p:nvCxnSpPr>
            <p:cNvPr id="9" name="Connecteur en angle 8"/>
            <p:cNvCxnSpPr/>
            <p:nvPr/>
          </p:nvCxnSpPr>
          <p:spPr bwMode="auto">
            <a:xfrm flipV="1">
              <a:off x="2013459" y="2868710"/>
              <a:ext cx="794069" cy="1136353"/>
            </a:xfrm>
            <a:prstGeom prst="bentConnector3">
              <a:avLst>
                <a:gd name="adj1" fmla="val 50000"/>
              </a:avLst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" name="Connecteur en angle 9"/>
            <p:cNvCxnSpPr/>
            <p:nvPr/>
          </p:nvCxnSpPr>
          <p:spPr bwMode="auto">
            <a:xfrm>
              <a:off x="2013459" y="4005063"/>
              <a:ext cx="794069" cy="1"/>
            </a:xfrm>
            <a:prstGeom prst="bentConnector3">
              <a:avLst>
                <a:gd name="adj1" fmla="val 50000"/>
              </a:avLst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" name="Connecteur en angle 10"/>
            <p:cNvCxnSpPr/>
            <p:nvPr/>
          </p:nvCxnSpPr>
          <p:spPr bwMode="auto">
            <a:xfrm>
              <a:off x="2013459" y="4005063"/>
              <a:ext cx="794069" cy="1236600"/>
            </a:xfrm>
            <a:prstGeom prst="bentConnector3">
              <a:avLst>
                <a:gd name="adj1" fmla="val 50000"/>
              </a:avLst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2" name="Rectangle 28"/>
            <p:cNvSpPr>
              <a:spLocks noChangeArrowheads="1"/>
            </p:cNvSpPr>
            <p:nvPr/>
          </p:nvSpPr>
          <p:spPr bwMode="auto">
            <a:xfrm>
              <a:off x="179512" y="3537011"/>
              <a:ext cx="1942235" cy="9361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anchor="ctr"/>
            <a:lstStyle/>
            <a:p>
              <a:pPr algn="ctr" eaLnBrk="0" hangingPunct="0">
                <a:spcBef>
                  <a:spcPct val="0"/>
                </a:spcBef>
              </a:pPr>
              <a:endParaRPr lang="fr-FR" b="1" dirty="0" smtClean="0">
                <a:solidFill>
                  <a:srgbClr val="000000"/>
                </a:solidFill>
                <a:latin typeface="Arial"/>
              </a:endParaRPr>
            </a:p>
            <a:p>
              <a:pPr algn="ctr" eaLnBrk="0" hangingPunct="0">
                <a:spcBef>
                  <a:spcPct val="0"/>
                </a:spcBef>
              </a:pPr>
              <a:r>
                <a:rPr lang="fr-FR" b="1" dirty="0" smtClean="0">
                  <a:solidFill>
                    <a:srgbClr val="000000"/>
                  </a:solidFill>
                  <a:latin typeface="Arial"/>
                </a:rPr>
                <a:t>Dotation </a:t>
              </a:r>
              <a:r>
                <a:rPr lang="fr-FR" b="1" dirty="0">
                  <a:solidFill>
                    <a:srgbClr val="000000"/>
                  </a:solidFill>
                  <a:latin typeface="Arial"/>
                </a:rPr>
                <a:t>forfaitaire 2016</a:t>
              </a:r>
            </a:p>
            <a:p>
              <a:pPr algn="ctr" eaLnBrk="0" hangingPunct="0">
                <a:spcBef>
                  <a:spcPct val="0"/>
                </a:spcBef>
              </a:pPr>
              <a:endParaRPr lang="fr-FR" b="1" dirty="0">
                <a:solidFill>
                  <a:srgbClr val="000000"/>
                </a:solidFill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1543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838200" y="1461055"/>
            <a:ext cx="4953000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Etape 1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 : la dotation de centralité est </a:t>
            </a:r>
            <a:r>
              <a:rPr lang="fr-FR" sz="1400" b="1" dirty="0">
                <a:latin typeface="Arial" panose="020B0604020202020204" pitchFamily="34" charset="0"/>
                <a:cs typeface="Arial" panose="020B0604020202020204" pitchFamily="34" charset="0"/>
              </a:rPr>
              <a:t>répartie en fonction d’un montant par habitant variant de 15€ à 45€ 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selon la taille démographique du territoire (bornes: 5000 à 500 000 habitants) </a:t>
            </a:r>
            <a:endParaRPr lang="fr-FR" sz="1400" dirty="0"/>
          </a:p>
        </p:txBody>
      </p:sp>
      <p:sp>
        <p:nvSpPr>
          <p:cNvPr id="6" name="ZoneTexte 5"/>
          <p:cNvSpPr txBox="1"/>
          <p:nvPr/>
        </p:nvSpPr>
        <p:spPr>
          <a:xfrm>
            <a:off x="838200" y="3150056"/>
            <a:ext cx="4953000" cy="14465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fr-FR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Etape 2 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: la dotation de centralité </a:t>
            </a:r>
            <a:r>
              <a:rPr lang="fr-FR" sz="1400" b="1" dirty="0">
                <a:latin typeface="Arial" panose="020B0604020202020204" pitchFamily="34" charset="0"/>
                <a:cs typeface="Arial" panose="020B0604020202020204" pitchFamily="34" charset="0"/>
              </a:rPr>
              <a:t>est répartie entre les communes et les EPCI en fonction du CIF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(dans la limite de 0,4). Les EPCI à fiscalité additionnelle ne bénéficient pas de la dotation de centralité qui revient intégralement à leurs communes membres. </a:t>
            </a:r>
          </a:p>
          <a:p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838200" y="5331500"/>
            <a:ext cx="4953000" cy="7386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fr-FR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Etape 3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: la dotation de centralité revenant aux communes membres </a:t>
            </a:r>
            <a:r>
              <a:rPr lang="fr-FR" sz="1400" b="1" dirty="0">
                <a:latin typeface="Arial" panose="020B0604020202020204" pitchFamily="34" charset="0"/>
                <a:cs typeface="Arial" panose="020B0604020202020204" pitchFamily="34" charset="0"/>
              </a:rPr>
              <a:t>est répartie entre elles en fonction de leur poids démographique porté à la puissance 5</a:t>
            </a: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dirty="0"/>
          </a:p>
        </p:txBody>
      </p:sp>
      <p:cxnSp>
        <p:nvCxnSpPr>
          <p:cNvPr id="10" name="Connecteur droit avec flèche 9"/>
          <p:cNvCxnSpPr>
            <a:stCxn id="5" idx="2"/>
            <a:endCxn id="6" idx="0"/>
          </p:cNvCxnSpPr>
          <p:nvPr/>
        </p:nvCxnSpPr>
        <p:spPr>
          <a:xfrm>
            <a:off x="3314700" y="2415162"/>
            <a:ext cx="0" cy="7348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>
            <a:stCxn id="6" idx="2"/>
            <a:endCxn id="8" idx="0"/>
          </p:cNvCxnSpPr>
          <p:nvPr/>
        </p:nvCxnSpPr>
        <p:spPr>
          <a:xfrm>
            <a:off x="3314700" y="4596606"/>
            <a:ext cx="0" cy="7348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1016000" y="595511"/>
            <a:ext cx="1038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Critiques et propositions sur la réforme de la dotation de centralité</a:t>
            </a:r>
            <a:endParaRPr lang="fr-FR" sz="2400" b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6324600" y="1318785"/>
            <a:ext cx="5638800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Lors de l’étape 1, le logarithme tel que choisi pour la fraction de centralité (avec des bornes de 15 à 45€) correspond à un écart de 1 à 3. </a:t>
            </a:r>
            <a:r>
              <a:rPr lang="fr-FR" sz="1400" b="1" dirty="0">
                <a:latin typeface="Arial" panose="020B0604020202020204" pitchFamily="34" charset="0"/>
                <a:cs typeface="Arial" panose="020B0604020202020204" pitchFamily="34" charset="0"/>
              </a:rPr>
              <a:t>Jusqu’à présent, les écarts étaient de 1 à 2 et de 1 à 2,5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. En choisissant un écart moindre, les petites villes périphériques et les centres-bourgs seraient moins pénalisés. </a:t>
            </a:r>
            <a:r>
              <a:rPr lang="fr-FR" sz="1400" b="1" dirty="0">
                <a:latin typeface="Arial" panose="020B0604020202020204" pitchFamily="34" charset="0"/>
                <a:cs typeface="Arial" panose="020B0604020202020204" pitchFamily="34" charset="0"/>
              </a:rPr>
              <a:t>L’APVF propose des bornes allant de 20€ à 41€ qui aboutiraient à un écart de 1 à 2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cxnSp>
        <p:nvCxnSpPr>
          <p:cNvPr id="29" name="Connecteur droit avec flèche 28"/>
          <p:cNvCxnSpPr>
            <a:stCxn id="5" idx="3"/>
          </p:cNvCxnSpPr>
          <p:nvPr/>
        </p:nvCxnSpPr>
        <p:spPr>
          <a:xfrm flipV="1">
            <a:off x="5791200" y="1938108"/>
            <a:ext cx="533400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6324600" y="3611721"/>
            <a:ext cx="50165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Sur le CIF (étape 2), l’APVF appelle à porter un plafonnement dans </a:t>
            </a:r>
            <a:r>
              <a:rPr lang="fr-FR" sz="1400" b="1" dirty="0">
                <a:latin typeface="Arial" panose="020B0604020202020204" pitchFamily="34" charset="0"/>
                <a:cs typeface="Arial" panose="020B0604020202020204" pitchFamily="34" charset="0"/>
              </a:rPr>
              <a:t>la limite de 0,3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cxnSp>
        <p:nvCxnSpPr>
          <p:cNvPr id="32" name="Connecteur droit avec flèche 31"/>
          <p:cNvCxnSpPr>
            <a:stCxn id="6" idx="3"/>
            <a:endCxn id="30" idx="1"/>
          </p:cNvCxnSpPr>
          <p:nvPr/>
        </p:nvCxnSpPr>
        <p:spPr>
          <a:xfrm>
            <a:off x="5791200" y="3873331"/>
            <a:ext cx="5334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6324600" y="4781272"/>
            <a:ext cx="5080000" cy="18158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L’APVF 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rappelle que la répartition à la puissance 5 (étape 3) pénalise les communes moyennement grandes. Il s’agirait donc de choisir une puissance moins forte permettant de ne pas pénaliser la strate 9 en particulier sans pour autant aboutir à un émiettement qui rendrait la dotation de centralité inefficace. Le choix de la puissance 2 étant trop faible au regard des simulations de la DGCL</a:t>
            </a:r>
            <a:r>
              <a:rPr lang="fr-FR" sz="1400" b="1" dirty="0">
                <a:latin typeface="Arial" panose="020B0604020202020204" pitchFamily="34" charset="0"/>
                <a:cs typeface="Arial" panose="020B0604020202020204" pitchFamily="34" charset="0"/>
              </a:rPr>
              <a:t>, il s’agirait sans doute de s’orienter vers une puissance 3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cxnSp>
        <p:nvCxnSpPr>
          <p:cNvPr id="35" name="Connecteur droit avec flèche 34"/>
          <p:cNvCxnSpPr>
            <a:stCxn id="8" idx="3"/>
            <a:endCxn id="33" idx="1"/>
          </p:cNvCxnSpPr>
          <p:nvPr/>
        </p:nvCxnSpPr>
        <p:spPr>
          <a:xfrm flipV="1">
            <a:off x="5791200" y="5689213"/>
            <a:ext cx="533400" cy="1161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146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81000" y="279400"/>
            <a:ext cx="1148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propositions actuelles sur la DNP et la DSU</a:t>
            </a:r>
            <a:endParaRPr lang="fr-FR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939800" y="1244600"/>
            <a:ext cx="94361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 smtClean="0"/>
              <a:t>Confirmation de la suppression de la DNP et reversement de l’enveloppe </a:t>
            </a:r>
            <a:r>
              <a:rPr lang="fr-FR" dirty="0" smtClean="0"/>
              <a:t>dans celles de la DSU et de la DSR (+garanties de sortie proposées par le CFL) OU second scenario des parlementaires.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 smtClean="0"/>
              <a:t>Confirmation de la suppression de la DSU-cible en raison des effets de seuil</a:t>
            </a:r>
            <a:r>
              <a:rPr lang="fr-FR" dirty="0" smtClean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 smtClean="0"/>
              <a:t>Confirmation du resserrement de la DSU pour les villes de plus de 10 000 habitants</a:t>
            </a:r>
            <a:r>
              <a:rPr lang="fr-FR" dirty="0"/>
              <a:t> </a:t>
            </a:r>
            <a:r>
              <a:rPr lang="fr-FR" dirty="0" smtClean="0"/>
              <a:t>(2/3 contre les ¾, soit 668 villes contre 751).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 smtClean="0"/>
              <a:t>Modification des critères de calcul de l’indice synthétique qui détermine l’éligibilité à la DSU</a:t>
            </a:r>
            <a:r>
              <a:rPr lang="fr-FR" dirty="0"/>
              <a:t> </a:t>
            </a:r>
            <a:r>
              <a:rPr lang="fr-FR" dirty="0" smtClean="0"/>
              <a:t>(augmentation de la part du revenu et baisse de celle du potentiel financier).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 smtClean="0"/>
              <a:t>Modification </a:t>
            </a:r>
            <a:r>
              <a:rPr lang="fr-FR" b="1" dirty="0"/>
              <a:t>du </a:t>
            </a:r>
            <a:r>
              <a:rPr lang="fr-FR" b="1" dirty="0" smtClean="0"/>
              <a:t>coefficient de </a:t>
            </a:r>
            <a:r>
              <a:rPr lang="fr-FR" b="1" dirty="0"/>
              <a:t>pondération de la répartition de la DSU </a:t>
            </a:r>
            <a:r>
              <a:rPr lang="fr-FR" dirty="0" smtClean="0"/>
              <a:t>(de 1 à 2 au lieu de 0,5 à 2).</a:t>
            </a: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46602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81000" y="279400"/>
            <a:ext cx="1148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propositions actuelles sur la réforme de la DSR</a:t>
            </a:r>
            <a:endParaRPr lang="fr-FR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939800" y="1244600"/>
            <a:ext cx="94361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/>
              <a:t>Confirmation </a:t>
            </a:r>
            <a:r>
              <a:rPr lang="fr-FR" b="1" dirty="0" smtClean="0"/>
              <a:t>de la </a:t>
            </a:r>
            <a:r>
              <a:rPr lang="fr-FR" b="1" dirty="0"/>
              <a:t>fusion de la DSR-cible au sein de la </a:t>
            </a:r>
            <a:r>
              <a:rPr lang="fr-FR" b="1" dirty="0" smtClean="0"/>
              <a:t>DSR péréquation</a:t>
            </a:r>
            <a:r>
              <a:rPr lang="fr-FR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 smtClean="0"/>
              <a:t>Confirmation du resserrement </a:t>
            </a:r>
            <a:r>
              <a:rPr lang="fr-FR" b="1" dirty="0"/>
              <a:t>du ciblage </a:t>
            </a:r>
            <a:r>
              <a:rPr lang="fr-FR" dirty="0"/>
              <a:t>(2/3 des communes dont le potentiel financier par habitant est inférieur à 2 fois le potentiel financier par habitant de la strate contre ¾ actuellement, soit 22 580 communes contre 33 </a:t>
            </a:r>
            <a:r>
              <a:rPr lang="fr-FR" dirty="0" smtClean="0"/>
              <a:t>850).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 smtClean="0"/>
              <a:t>Une </a:t>
            </a:r>
            <a:r>
              <a:rPr lang="fr-FR" b="1" dirty="0"/>
              <a:t>majoration de la part du revenu dans l’indice </a:t>
            </a:r>
            <a:r>
              <a:rPr lang="fr-FR" b="1" dirty="0" smtClean="0"/>
              <a:t>synthétique</a:t>
            </a:r>
            <a:r>
              <a:rPr lang="fr-FR" dirty="0" smtClean="0"/>
              <a:t> qui définit l’éligibilité à la DSR péréquation.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 smtClean="0"/>
              <a:t>L’intégration </a:t>
            </a:r>
            <a:r>
              <a:rPr lang="fr-FR" b="1" dirty="0"/>
              <a:t>d’un critère de revenu dans le calcul des attributions de la DSR </a:t>
            </a:r>
            <a:r>
              <a:rPr lang="fr-FR" b="1" dirty="0" smtClean="0"/>
              <a:t>bourg-centre</a:t>
            </a:r>
            <a:r>
              <a:rPr lang="fr-FR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16065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439</TotalTime>
  <Words>949</Words>
  <Application>Microsoft Office PowerPoint</Application>
  <PresentationFormat>Grand écran</PresentationFormat>
  <Paragraphs>99</Paragraphs>
  <Slides>7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</vt:lpstr>
      <vt:lpstr>Thème Office</vt:lpstr>
      <vt:lpstr>Réforme de la DGF : quelles perspectives en 2017?</vt:lpstr>
      <vt:lpstr>L’architecture actuelle de la DGF (appliquée en 2016)</vt:lpstr>
      <vt:lpstr>La DGF dans l’article 150 de la loi de finances pour 2016 (prévue pour 2017)</vt:lpstr>
      <vt:lpstr>L’architecture de la dotation forfaitaire prévue par la réforme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ECALVEZ</dc:creator>
  <cp:lastModifiedBy>ECALVEZ</cp:lastModifiedBy>
  <cp:revision>32</cp:revision>
  <cp:lastPrinted>2016-05-24T12:40:00Z</cp:lastPrinted>
  <dcterms:created xsi:type="dcterms:W3CDTF">2016-05-20T09:32:38Z</dcterms:created>
  <dcterms:modified xsi:type="dcterms:W3CDTF">2016-06-09T12:42:23Z</dcterms:modified>
</cp:coreProperties>
</file>