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2.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3.xml" ContentType="application/vnd.openxmlformats-officedocument.themeOverrid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4.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5.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8.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9.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6.xml" ContentType="application/vnd.openxmlformats-officedocument.themeOverr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 id="2147483687" r:id="rId4"/>
  </p:sldMasterIdLst>
  <p:notesMasterIdLst>
    <p:notesMasterId r:id="rId34"/>
  </p:notesMasterIdLst>
  <p:sldIdLst>
    <p:sldId id="256" r:id="rId5"/>
    <p:sldId id="257" r:id="rId6"/>
    <p:sldId id="298" r:id="rId7"/>
    <p:sldId id="299" r:id="rId8"/>
    <p:sldId id="300" r:id="rId9"/>
    <p:sldId id="258" r:id="rId10"/>
    <p:sldId id="259" r:id="rId11"/>
    <p:sldId id="284" r:id="rId12"/>
    <p:sldId id="292" r:id="rId13"/>
    <p:sldId id="293" r:id="rId14"/>
    <p:sldId id="295" r:id="rId15"/>
    <p:sldId id="294" r:id="rId16"/>
    <p:sldId id="296" r:id="rId17"/>
    <p:sldId id="286" r:id="rId18"/>
    <p:sldId id="303" r:id="rId19"/>
    <p:sldId id="280" r:id="rId20"/>
    <p:sldId id="281" r:id="rId21"/>
    <p:sldId id="282" r:id="rId22"/>
    <p:sldId id="283" r:id="rId23"/>
    <p:sldId id="275" r:id="rId24"/>
    <p:sldId id="264" r:id="rId25"/>
    <p:sldId id="262" r:id="rId26"/>
    <p:sldId id="287" r:id="rId27"/>
    <p:sldId id="288" r:id="rId28"/>
    <p:sldId id="302" r:id="rId29"/>
    <p:sldId id="263" r:id="rId30"/>
    <p:sldId id="291" r:id="rId31"/>
    <p:sldId id="301" r:id="rId32"/>
    <p:sldId id="290" r:id="rId33"/>
  </p:sldIdLst>
  <p:sldSz cx="9144000" cy="5143500" type="screen16x9"/>
  <p:notesSz cx="7559675" cy="10691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EBER Arnaud" initials="WA" lastIdx="18" clrIdx="0">
    <p:extLst>
      <p:ext uri="{19B8F6BF-5375-455C-9EA6-DF929625EA0E}">
        <p15:presenceInfo xmlns:p15="http://schemas.microsoft.com/office/powerpoint/2012/main" userId="S-1-5-21-2043104406-512064258-1538882281-221916" providerId="AD"/>
      </p:ext>
    </p:extLst>
  </p:cmAuthor>
  <p:cmAuthor id="2" name="FROUG Jalal" initials="FJ" lastIdx="3" clrIdx="1">
    <p:extLst>
      <p:ext uri="{19B8F6BF-5375-455C-9EA6-DF929625EA0E}">
        <p15:presenceInfo xmlns:p15="http://schemas.microsoft.com/office/powerpoint/2012/main" userId="S-1-5-21-2043104406-512064258-1538882281-182738" providerId="AD"/>
      </p:ext>
    </p:extLst>
  </p:cmAuthor>
  <p:cmAuthor id="3" name="MESNARD Louise" initials="ML" lastIdx="3" clrIdx="2">
    <p:extLst>
      <p:ext uri="{19B8F6BF-5375-455C-9EA6-DF929625EA0E}">
        <p15:presenceInfo xmlns:p15="http://schemas.microsoft.com/office/powerpoint/2012/main" userId="S-1-5-21-2043104406-512064258-1538882281-231321" providerId="AD"/>
      </p:ext>
    </p:extLst>
  </p:cmAuthor>
  <p:cmAuthor id="4" name="IMBAUD-DE TROGOFF Anne-Celine" initials="ITA" lastIdx="5" clrIdx="3">
    <p:extLst>
      <p:ext uri="{19B8F6BF-5375-455C-9EA6-DF929625EA0E}">
        <p15:presenceInfo xmlns:p15="http://schemas.microsoft.com/office/powerpoint/2012/main" userId="S-1-5-21-2043104406-512064258-1538882281-2266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5F9"/>
    <a:srgbClr val="A3D8E7"/>
    <a:srgbClr val="95C11F"/>
    <a:srgbClr val="DADADA"/>
    <a:srgbClr val="38AB4D"/>
    <a:srgbClr val="0095B7"/>
    <a:srgbClr val="004A6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Style moyen 3 - Accentuation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Style moyen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EB344D84-9AFB-497E-A393-DC336BA19D2E}" styleName="Style moyen 3 - Accentuation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42" autoAdjust="0"/>
    <p:restoredTop sz="91600" autoAdjust="0"/>
  </p:normalViewPr>
  <p:slideViewPr>
    <p:cSldViewPr snapToGrid="0">
      <p:cViewPr varScale="1">
        <p:scale>
          <a:sx n="138" d="100"/>
          <a:sy n="138" d="100"/>
        </p:scale>
        <p:origin x="7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oleObject" Target="file:///\\Bercy\DB$\Budget\SD5\5BCL\9-Travaux%20d'automne\2022\Documentation%20p&#244;le%20budg\Concours%20financiers%202012-2021.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Bercy\DB$\Budget\SD5\5BCL\9-Travaux%20d'automne\2022\Documentation%20p&#244;le%20budg\Calamit&#233;s%20publiques\Chornique%20temp&#234;te%20Alex.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[Mesures crise.xlsx]TCD catégories!Tableau croisé dynamique1</c:name>
    <c:fmtId val="46"/>
  </c:pivotSource>
  <c:chart>
    <c:autoTitleDeleted val="1"/>
    <c:pivotFmts>
      <c:pivotFmt>
        <c:idx val="0"/>
        <c:spPr>
          <a:solidFill>
            <a:schemeClr val="accent1"/>
          </a:solidFill>
          <a:ln w="19050">
            <a:solidFill>
              <a:schemeClr val="lt1"/>
            </a:solid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chemeClr val="accent1"/>
          </a:solidFill>
          <a:ln w="19050">
            <a:solidFill>
              <a:schemeClr val="lt1"/>
            </a:solidFill>
          </a:ln>
          <a:effectLst/>
        </c:spPr>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extLst>
            <c:ext xmlns:c15="http://schemas.microsoft.com/office/drawing/2012/chart" uri="{CE6537A1-D6FC-4f65-9D91-7224C49458BB}"/>
          </c:extLst>
        </c:dLbl>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pivotFmt>
      <c:pivotFmt>
        <c:idx val="11"/>
        <c:spPr>
          <a:solidFill>
            <a:schemeClr val="accent1"/>
          </a:solidFill>
          <a:ln w="19050">
            <a:solidFill>
              <a:schemeClr val="lt1"/>
            </a:solidFill>
          </a:ln>
          <a:effectLst/>
        </c:spPr>
      </c:pivotFmt>
      <c:pivotFmt>
        <c:idx val="12"/>
        <c:spPr>
          <a:solidFill>
            <a:schemeClr val="accent1"/>
          </a:solidFill>
          <a:ln w="19050">
            <a:solidFill>
              <a:schemeClr val="lt1"/>
            </a:solidFill>
          </a:ln>
          <a:effectLst/>
        </c:spPr>
        <c:marker>
          <c:symbol val="none"/>
        </c:marker>
        <c:dLbl>
          <c:idx val="0"/>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extLst>
            <c:ext xmlns:c15="http://schemas.microsoft.com/office/drawing/2012/chart" uri="{CE6537A1-D6FC-4f65-9D91-7224C49458BB}"/>
          </c:extLst>
        </c:dLbl>
      </c:pivotFmt>
      <c:pivotFmt>
        <c:idx val="13"/>
        <c:spPr>
          <a:solidFill>
            <a:schemeClr val="accent1"/>
          </a:solidFill>
          <a:ln w="19050">
            <a:solidFill>
              <a:schemeClr val="lt1"/>
            </a:solidFill>
          </a:ln>
          <a:effectLst/>
        </c:spPr>
      </c:pivotFmt>
      <c:pivotFmt>
        <c:idx val="14"/>
        <c:spPr>
          <a:solidFill>
            <a:schemeClr val="accent1"/>
          </a:solidFill>
          <a:ln w="19050">
            <a:solidFill>
              <a:schemeClr val="lt1"/>
            </a:solidFill>
          </a:ln>
          <a:effectLst/>
        </c:spPr>
      </c:pivotFmt>
      <c:pivotFmt>
        <c:idx val="15"/>
        <c:spPr>
          <a:solidFill>
            <a:schemeClr val="accent1"/>
          </a:solidFill>
          <a:ln w="19050">
            <a:solidFill>
              <a:schemeClr val="lt1"/>
            </a:solidFill>
          </a:ln>
          <a:effectLst/>
        </c:spPr>
      </c:pivotFmt>
      <c:pivotFmt>
        <c:idx val="16"/>
        <c:spPr>
          <a:solidFill>
            <a:schemeClr val="accent1"/>
          </a:solidFill>
          <a:ln w="19050">
            <a:solidFill>
              <a:schemeClr val="lt1"/>
            </a:solidFill>
          </a:ln>
          <a:effectLst/>
        </c:spPr>
      </c:pivotFmt>
      <c:pivotFmt>
        <c:idx val="17"/>
        <c:spPr>
          <a:solidFill>
            <a:schemeClr val="accent1"/>
          </a:solidFill>
          <a:ln w="19050">
            <a:solidFill>
              <a:schemeClr val="lt1"/>
            </a:solidFill>
          </a:ln>
          <a:effectLst/>
        </c:spPr>
      </c:pivotFmt>
    </c:pivotFmts>
    <c:plotArea>
      <c:layout>
        <c:manualLayout>
          <c:layoutTarget val="inner"/>
          <c:xMode val="edge"/>
          <c:yMode val="edge"/>
          <c:x val="0.11226475403445857"/>
          <c:y val="0.17266274609632082"/>
          <c:w val="0.55046447552264921"/>
          <c:h val="0.56788706468626804"/>
        </c:manualLayout>
      </c:layout>
      <c:doughnutChart>
        <c:varyColors val="1"/>
        <c:ser>
          <c:idx val="0"/>
          <c:order val="0"/>
          <c:tx>
            <c:strRef>
              <c:f>'TCD catégories'!$B$3</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04C-45BE-8D9D-F5C5F6D5F1F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04C-45BE-8D9D-F5C5F6D5F1F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04C-45BE-8D9D-F5C5F6D5F1F8}"/>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D04C-45BE-8D9D-F5C5F6D5F1F8}"/>
              </c:ext>
            </c:extLst>
          </c:dPt>
          <c:dPt>
            <c:idx val="4"/>
            <c:bubble3D val="0"/>
            <c:spPr>
              <a:solidFill>
                <a:schemeClr val="tx2"/>
              </a:solidFill>
              <a:ln w="19050">
                <a:solidFill>
                  <a:schemeClr val="lt1"/>
                </a:solidFill>
              </a:ln>
              <a:effectLst/>
            </c:spPr>
            <c:extLst>
              <c:ext xmlns:c16="http://schemas.microsoft.com/office/drawing/2014/chart" uri="{C3380CC4-5D6E-409C-BE32-E72D297353CC}">
                <c16:uniqueId val="{00000009-D04C-45BE-8D9D-F5C5F6D5F1F8}"/>
              </c:ext>
            </c:extLst>
          </c:dPt>
          <c:dLbls>
            <c:dLbl>
              <c:idx val="1"/>
              <c:tx>
                <c:rich>
                  <a:bodyPr/>
                  <a:lstStyle/>
                  <a:p>
                    <a:r>
                      <a:rPr lang="en-US" dirty="0"/>
                      <a:t>976</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D04C-45BE-8D9D-F5C5F6D5F1F8}"/>
                </c:ext>
              </c:extLst>
            </c:dLbl>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showLegendKey val="0"/>
              <c:showVal val="1"/>
              <c:showCatName val="0"/>
              <c:showSerName val="0"/>
              <c:showPercent val="0"/>
              <c:showBubbleSize val="0"/>
              <c:extLst>
                <c:ext xmlns:c16="http://schemas.microsoft.com/office/drawing/2014/chart" uri="{C3380CC4-5D6E-409C-BE32-E72D297353CC}">
                  <c16:uniqueId val="{00000005-D04C-45BE-8D9D-F5C5F6D5F1F8}"/>
                </c:ext>
              </c:extLst>
            </c:dLbl>
            <c:dLbl>
              <c:idx val="3"/>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showLegendKey val="0"/>
              <c:showVal val="1"/>
              <c:showCatName val="0"/>
              <c:showSerName val="0"/>
              <c:showPercent val="0"/>
              <c:showBubbleSize val="0"/>
              <c:extLst>
                <c:ext xmlns:c16="http://schemas.microsoft.com/office/drawing/2014/chart" uri="{C3380CC4-5D6E-409C-BE32-E72D297353CC}">
                  <c16:uniqueId val="{00000007-D04C-45BE-8D9D-F5C5F6D5F1F8}"/>
                </c:ext>
              </c:extLst>
            </c:dLbl>
            <c:dLbl>
              <c:idx val="4"/>
              <c:tx>
                <c:rich>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r>
                      <a:rPr lang="en-US"/>
                      <a:t>594</a:t>
                    </a:r>
                    <a:endParaRPr lang="en-US" dirty="0"/>
                  </a:p>
                </c:rich>
              </c:tx>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9-D04C-45BE-8D9D-F5C5F6D5F1F8}"/>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'TCD catégories'!$A$4:$A$9</c:f>
              <c:strCache>
                <c:ptCount val="5"/>
                <c:pt idx="0">
                  <c:v>Avances remboursables</c:v>
                </c:pt>
                <c:pt idx="1">
                  <c:v>Compensation de pertes de recettes</c:v>
                </c:pt>
                <c:pt idx="2">
                  <c:v>Dotations de soutien à l'investissement</c:v>
                </c:pt>
                <c:pt idx="3">
                  <c:v>Mesures sectorielles adoptées dans le cadre du PRE</c:v>
                </c:pt>
                <c:pt idx="4">
                  <c:v>Soutien face aux charges exceptionnelles</c:v>
                </c:pt>
              </c:strCache>
            </c:strRef>
          </c:cat>
          <c:val>
            <c:numRef>
              <c:f>'TCD catégories'!$B$4:$B$9</c:f>
              <c:numCache>
                <c:formatCode>General</c:formatCode>
                <c:ptCount val="5"/>
                <c:pt idx="0">
                  <c:v>1878</c:v>
                </c:pt>
                <c:pt idx="1">
                  <c:v>1026.5</c:v>
                </c:pt>
                <c:pt idx="2">
                  <c:v>2500</c:v>
                </c:pt>
                <c:pt idx="3">
                  <c:v>3386</c:v>
                </c:pt>
                <c:pt idx="4">
                  <c:v>542.9</c:v>
                </c:pt>
              </c:numCache>
            </c:numRef>
          </c:val>
          <c:extLst>
            <c:ext xmlns:c16="http://schemas.microsoft.com/office/drawing/2014/chart" uri="{C3380CC4-5D6E-409C-BE32-E72D297353CC}">
              <c16:uniqueId val="{0000000A-D04C-45BE-8D9D-F5C5F6D5F1F8}"/>
            </c:ext>
          </c:extLst>
        </c:ser>
        <c:dLbls>
          <c:showLegendKey val="0"/>
          <c:showVal val="0"/>
          <c:showCatName val="0"/>
          <c:showSerName val="0"/>
          <c:showPercent val="0"/>
          <c:showBubbleSize val="0"/>
          <c:showLeaderLines val="1"/>
        </c:dLbls>
        <c:firstSliceAng val="0"/>
        <c:holeSize val="50"/>
      </c:doughnutChart>
      <c:spPr>
        <a:noFill/>
        <a:ln>
          <a:noFill/>
        </a:ln>
        <a:effectLst/>
      </c:spPr>
    </c:plotArea>
    <c:plotVisOnly val="1"/>
    <c:dispBlanksAs val="gap"/>
    <c:showDLblsOverMax val="0"/>
  </c:chart>
  <c:spPr>
    <a:noFill/>
    <a:ln>
      <a:noFill/>
    </a:ln>
    <a:effectLst/>
  </c:spPr>
  <c:txPr>
    <a:bodyPr/>
    <a:lstStyle/>
    <a:p>
      <a:pPr>
        <a:defRPr/>
      </a:pPr>
      <a:endParaRPr lang="fr-FR"/>
    </a:p>
  </c:txPr>
  <c:externalData r:id="rId4">
    <c:autoUpdate val="0"/>
  </c:externalData>
  <c:userShapes r:id="rId5"/>
  <c:extLst>
    <c:ext xmlns:c14="http://schemas.microsoft.com/office/drawing/2007/8/2/chart" uri="{781A3756-C4B2-4CAC-9D66-4F8BD8637D16}">
      <c14:pivotOptions>
        <c14:dropZoneFilter val="1"/>
        <c14:dropZoneData val="1"/>
        <c14:dropZoneSeries val="1"/>
        <c14:dropZonesVisible val="1"/>
      </c14:pivotOptions>
    </c:ext>
  </c:extLst>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[Mesures crise.xlsx]TCD catégories (3)!Tableau croisé dynamique1</c:name>
    <c:fmtId val="27"/>
  </c:pivotSource>
  <c:chart>
    <c:autoTitleDeleted val="1"/>
    <c:pivotFmts>
      <c:pivotFmt>
        <c:idx val="0"/>
        <c:spPr>
          <a:solidFill>
            <a:schemeClr val="accent1"/>
          </a:solidFill>
          <a:ln w="19050">
            <a:solidFill>
              <a:schemeClr val="lt1"/>
            </a:solidFill>
          </a:ln>
          <a:effectLst/>
        </c:spPr>
        <c:marker>
          <c:symbol val="none"/>
        </c:marker>
      </c:pivotFmt>
      <c:pivotFmt>
        <c:idx val="1"/>
        <c:spPr>
          <a:solidFill>
            <a:schemeClr val="accent1"/>
          </a:solidFill>
          <a:ln w="19050">
            <a:solidFill>
              <a:schemeClr val="lt1"/>
            </a:solidFill>
          </a:ln>
          <a:effectLst/>
        </c:spPr>
        <c:marker>
          <c:symbol val="none"/>
        </c:marker>
      </c:pivotFmt>
      <c:pivotFmt>
        <c:idx val="2"/>
        <c:spPr>
          <a:solidFill>
            <a:schemeClr val="accent1"/>
          </a:solidFill>
          <a:ln w="19050">
            <a:solidFill>
              <a:schemeClr val="lt1"/>
            </a:solidFill>
          </a:ln>
          <a:effectLst/>
        </c:spPr>
        <c:marker>
          <c:symbol val="none"/>
        </c:marke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marker>
          <c:symbol val="none"/>
        </c:marker>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marker>
          <c:symbol val="none"/>
        </c:marker>
      </c:pivotFmt>
      <c:pivotFmt>
        <c:idx val="11"/>
        <c:spPr>
          <a:solidFill>
            <a:schemeClr val="accent1"/>
          </a:solidFill>
          <a:ln w="19050">
            <a:solidFill>
              <a:schemeClr val="lt1"/>
            </a:solidFill>
          </a:ln>
          <a:effectLst/>
        </c:spPr>
      </c:pivotFmt>
      <c:pivotFmt>
        <c:idx val="12"/>
        <c:spPr>
          <a:solidFill>
            <a:schemeClr val="accent1"/>
          </a:solidFill>
          <a:ln w="19050">
            <a:solidFill>
              <a:schemeClr val="lt1"/>
            </a:solidFill>
          </a:ln>
          <a:effectLst/>
        </c:spPr>
      </c:pivotFmt>
      <c:pivotFmt>
        <c:idx val="13"/>
        <c:spPr>
          <a:solidFill>
            <a:schemeClr val="accent1"/>
          </a:solidFill>
          <a:ln w="19050">
            <a:solidFill>
              <a:schemeClr val="lt1"/>
            </a:solidFill>
          </a:ln>
          <a:effectLst/>
        </c:spPr>
      </c:pivotFmt>
      <c:pivotFmt>
        <c:idx val="14"/>
        <c:spPr>
          <a:solidFill>
            <a:schemeClr val="accent1"/>
          </a:solidFill>
          <a:ln w="19050">
            <a:solidFill>
              <a:schemeClr val="lt1"/>
            </a:solidFill>
          </a:ln>
          <a:effectLst/>
        </c:spPr>
        <c:marker>
          <c:symbol val="none"/>
        </c:marker>
      </c:pivotFmt>
      <c:pivotFmt>
        <c:idx val="15"/>
        <c:spPr>
          <a:solidFill>
            <a:schemeClr val="accent1"/>
          </a:solidFill>
          <a:ln w="19050">
            <a:solidFill>
              <a:schemeClr val="lt1"/>
            </a:solidFill>
          </a:ln>
          <a:effectLst/>
        </c:spPr>
      </c:pivotFmt>
      <c:pivotFmt>
        <c:idx val="16"/>
        <c:spPr>
          <a:solidFill>
            <a:schemeClr val="accent1"/>
          </a:solidFill>
          <a:ln w="19050">
            <a:solidFill>
              <a:schemeClr val="lt1"/>
            </a:solidFill>
          </a:ln>
          <a:effectLst/>
        </c:spPr>
      </c:pivotFmt>
      <c:pivotFmt>
        <c:idx val="17"/>
        <c:spPr>
          <a:solidFill>
            <a:schemeClr val="accent1"/>
          </a:solidFill>
          <a:ln w="19050">
            <a:solidFill>
              <a:schemeClr val="lt1"/>
            </a:solidFill>
          </a:ln>
          <a:effectLst/>
        </c:spPr>
      </c:pivotFmt>
    </c:pivotFmts>
    <c:plotArea>
      <c:layout>
        <c:manualLayout>
          <c:layoutTarget val="inner"/>
          <c:xMode val="edge"/>
          <c:yMode val="edge"/>
          <c:x val="0.26587314085739278"/>
          <c:y val="0.26689377369495482"/>
          <c:w val="0.30158727034120736"/>
          <c:h val="0.50264545056867893"/>
        </c:manualLayout>
      </c:layout>
      <c:pieChart>
        <c:varyColors val="1"/>
        <c:ser>
          <c:idx val="0"/>
          <c:order val="0"/>
          <c:tx>
            <c:strRef>
              <c:f>'TCD catégories (3)'!$B$3</c:f>
              <c:strCache>
                <c:ptCount val="1"/>
                <c:pt idx="0">
                  <c:v>Somme de Exécution 2020+2021 (AE)</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65A-4794-A7AC-97715BA1093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65A-4794-A7AC-97715BA1093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065A-4794-A7AC-97715BA10938}"/>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'TCD catégories (3)'!$A$4:$A$7</c:f>
              <c:strCache>
                <c:ptCount val="3"/>
                <c:pt idx="0">
                  <c:v>Avances remboursables AOM province</c:v>
                </c:pt>
                <c:pt idx="1">
                  <c:v>Avances remboursables DMTO</c:v>
                </c:pt>
                <c:pt idx="2">
                  <c:v>Avances remboursables IDFM</c:v>
                </c:pt>
              </c:strCache>
            </c:strRef>
          </c:cat>
          <c:val>
            <c:numRef>
              <c:f>'TCD catégories (3)'!$B$4:$B$7</c:f>
              <c:numCache>
                <c:formatCode>_-* #\ ##0\ _€_-;\-* #\ ##0\ _€_-;_-* "-"??\ _€_-;_-@_-</c:formatCode>
                <c:ptCount val="3"/>
                <c:pt idx="0">
                  <c:v>648</c:v>
                </c:pt>
                <c:pt idx="1">
                  <c:v>55</c:v>
                </c:pt>
                <c:pt idx="2">
                  <c:v>1175</c:v>
                </c:pt>
              </c:numCache>
            </c:numRef>
          </c:val>
          <c:extLst>
            <c:ext xmlns:c16="http://schemas.microsoft.com/office/drawing/2014/chart" uri="{C3380CC4-5D6E-409C-BE32-E72D297353CC}">
              <c16:uniqueId val="{00000006-065A-4794-A7AC-97715BA10938}"/>
            </c:ext>
          </c:extLst>
        </c:ser>
        <c:ser>
          <c:idx val="1"/>
          <c:order val="1"/>
          <c:tx>
            <c:strRef>
              <c:f>'TCD catégories (3)'!$C$3</c:f>
              <c:strCache>
                <c:ptCount val="1"/>
                <c:pt idx="0">
                  <c:v>Somme de Exécution 2020+2021 (CP)</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8-065A-4794-A7AC-97715BA1093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A-065A-4794-A7AC-97715BA1093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C-065A-4794-A7AC-97715BA10938}"/>
              </c:ext>
            </c:extLst>
          </c:dPt>
          <c:cat>
            <c:strRef>
              <c:f>'TCD catégories (3)'!$A$4:$A$7</c:f>
              <c:strCache>
                <c:ptCount val="3"/>
                <c:pt idx="0">
                  <c:v>Avances remboursables AOM province</c:v>
                </c:pt>
                <c:pt idx="1">
                  <c:v>Avances remboursables DMTO</c:v>
                </c:pt>
                <c:pt idx="2">
                  <c:v>Avances remboursables IDFM</c:v>
                </c:pt>
              </c:strCache>
            </c:strRef>
          </c:cat>
          <c:val>
            <c:numRef>
              <c:f>'TCD catégories (3)'!$C$4:$C$7</c:f>
              <c:numCache>
                <c:formatCode>_-* #\ ##0\ _€_-;\-* #\ ##0\ _€_-;_-* "-"??\ _€_-;_-@_-</c:formatCode>
                <c:ptCount val="3"/>
                <c:pt idx="0">
                  <c:v>648</c:v>
                </c:pt>
                <c:pt idx="1">
                  <c:v>55</c:v>
                </c:pt>
                <c:pt idx="2">
                  <c:v>1175</c:v>
                </c:pt>
              </c:numCache>
            </c:numRef>
          </c:val>
          <c:extLst>
            <c:ext xmlns:c16="http://schemas.microsoft.com/office/drawing/2014/chart" uri="{C3380CC4-5D6E-409C-BE32-E72D297353CC}">
              <c16:uniqueId val="{0000000D-065A-4794-A7AC-97715BA10938}"/>
            </c:ext>
          </c:extLst>
        </c:ser>
        <c:dLbls>
          <c:showLegendKey val="0"/>
          <c:showVal val="0"/>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4">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4717340516548394"/>
          <c:y val="0.21599317599698781"/>
          <c:w val="0.35109905731254126"/>
          <c:h val="0.7451216280918358"/>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646-4750-8003-374A2075AB1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646-4750-8003-374A2075AB1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646-4750-8003-374A2075AB1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D646-4750-8003-374A2075AB1B}"/>
              </c:ext>
            </c:extLst>
          </c:dPt>
          <c:dLbls>
            <c:dLbl>
              <c:idx val="2"/>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bg1"/>
                      </a:solidFill>
                      <a:latin typeface="+mn-lt"/>
                      <a:ea typeface="+mn-ea"/>
                      <a:cs typeface="+mn-cs"/>
                    </a:defRPr>
                  </a:pPr>
                  <a:endParaRPr lang="fr-FR"/>
                </a:p>
              </c:txPr>
              <c:showLegendKey val="0"/>
              <c:showVal val="1"/>
              <c:showCatName val="0"/>
              <c:showSerName val="0"/>
              <c:showPercent val="0"/>
              <c:showBubbleSize val="0"/>
              <c:extLst>
                <c:ext xmlns:c16="http://schemas.microsoft.com/office/drawing/2014/chart" uri="{C3380CC4-5D6E-409C-BE32-E72D297353CC}">
                  <c16:uniqueId val="{00000005-D646-4750-8003-374A2075AB1B}"/>
                </c:ext>
              </c:extLst>
            </c:dLbl>
            <c:dLbl>
              <c:idx val="3"/>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bg1"/>
                      </a:solidFill>
                      <a:latin typeface="+mn-lt"/>
                      <a:ea typeface="+mn-ea"/>
                      <a:cs typeface="+mn-cs"/>
                    </a:defRPr>
                  </a:pPr>
                  <a:endParaRPr lang="fr-FR"/>
                </a:p>
              </c:txPr>
              <c:showLegendKey val="0"/>
              <c:showVal val="1"/>
              <c:showCatName val="0"/>
              <c:showSerName val="0"/>
              <c:showPercent val="0"/>
              <c:showBubbleSize val="0"/>
              <c:extLst>
                <c:ext xmlns:c16="http://schemas.microsoft.com/office/drawing/2014/chart" uri="{C3380CC4-5D6E-409C-BE32-E72D297353CC}">
                  <c16:uniqueId val="{00000007-D646-4750-8003-374A2075AB1B}"/>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Feuil1!$A$25:$A$28</c:f>
              <c:strCache>
                <c:ptCount val="4"/>
                <c:pt idx="0">
                  <c:v>Moins de 3 500 habitants</c:v>
                </c:pt>
                <c:pt idx="1">
                  <c:v>Entre 3 500 et 10 000 habitants</c:v>
                </c:pt>
                <c:pt idx="2">
                  <c:v>Entre 10 000 et 50 000 habitants</c:v>
                </c:pt>
                <c:pt idx="3">
                  <c:v>Plus de 50 000 habitants</c:v>
                </c:pt>
              </c:strCache>
            </c:strRef>
          </c:cat>
          <c:val>
            <c:numRef>
              <c:f>Feuil1!$B$25:$B$28</c:f>
              <c:numCache>
                <c:formatCode>0.0%</c:formatCode>
                <c:ptCount val="4"/>
                <c:pt idx="0">
                  <c:v>0.29899999999999999</c:v>
                </c:pt>
                <c:pt idx="1">
                  <c:v>0.23599999999999999</c:v>
                </c:pt>
                <c:pt idx="2">
                  <c:v>0.307</c:v>
                </c:pt>
                <c:pt idx="3">
                  <c:v>0.158</c:v>
                </c:pt>
              </c:numCache>
            </c:numRef>
          </c:val>
          <c:extLst>
            <c:ext xmlns:c16="http://schemas.microsoft.com/office/drawing/2014/chart" uri="{C3380CC4-5D6E-409C-BE32-E72D297353CC}">
              <c16:uniqueId val="{00000008-D646-4750-8003-374A2075AB1B}"/>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54820940199208934"/>
          <c:y val="0.30972513399311091"/>
          <c:w val="0.43232201457115582"/>
          <c:h val="0.54585021138936807"/>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724247844186151"/>
          <c:y val="4.0762314595894723E-2"/>
          <c:w val="0.58812702712013543"/>
          <c:h val="0.82418063394150043"/>
        </c:manualLayout>
      </c:layout>
      <c:lineChart>
        <c:grouping val="standard"/>
        <c:varyColors val="0"/>
        <c:ser>
          <c:idx val="0"/>
          <c:order val="0"/>
          <c:tx>
            <c:strRef>
              <c:f>'Slide bilan Cahors'!$B$6</c:f>
              <c:strCache>
                <c:ptCount val="1"/>
                <c:pt idx="0">
                  <c:v>DRF cible</c:v>
                </c:pt>
              </c:strCache>
            </c:strRef>
          </c:tx>
          <c:spPr>
            <a:ln w="12700" cap="rnd">
              <a:solidFill>
                <a:schemeClr val="accent6"/>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0-34EC-4E20-83CC-65DD4A6C3389}"/>
                </c:ext>
              </c:extLst>
            </c:dLbl>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'Slide bilan Cahors'!$C$5:$F$5</c:f>
              <c:numCache>
                <c:formatCode>General</c:formatCode>
                <c:ptCount val="4"/>
                <c:pt idx="0">
                  <c:v>2017</c:v>
                </c:pt>
                <c:pt idx="1">
                  <c:v>2018</c:v>
                </c:pt>
                <c:pt idx="2">
                  <c:v>2019</c:v>
                </c:pt>
                <c:pt idx="3">
                  <c:v>2020</c:v>
                </c:pt>
              </c:numCache>
            </c:numRef>
          </c:cat>
          <c:val>
            <c:numRef>
              <c:f>'Slide bilan Cahors'!$C$6:$F$6</c:f>
              <c:numCache>
                <c:formatCode>#\ ##0.0</c:formatCode>
                <c:ptCount val="4"/>
                <c:pt idx="0">
                  <c:v>115.1</c:v>
                </c:pt>
                <c:pt idx="1">
                  <c:v>116.5</c:v>
                </c:pt>
                <c:pt idx="2">
                  <c:v>117.9</c:v>
                </c:pt>
                <c:pt idx="3">
                  <c:v>119.3</c:v>
                </c:pt>
              </c:numCache>
            </c:numRef>
          </c:val>
          <c:smooth val="0"/>
          <c:extLst>
            <c:ext xmlns:c16="http://schemas.microsoft.com/office/drawing/2014/chart" uri="{C3380CC4-5D6E-409C-BE32-E72D297353CC}">
              <c16:uniqueId val="{00000001-34EC-4E20-83CC-65DD4A6C3389}"/>
            </c:ext>
          </c:extLst>
        </c:ser>
        <c:ser>
          <c:idx val="1"/>
          <c:order val="1"/>
          <c:tx>
            <c:strRef>
              <c:f>'Slide bilan Cahors'!$B$8</c:f>
              <c:strCache>
                <c:ptCount val="1"/>
                <c:pt idx="0">
                  <c:v>DRF exécutées</c:v>
                </c:pt>
              </c:strCache>
            </c:strRef>
          </c:tx>
          <c:spPr>
            <a:ln w="12700" cap="rnd">
              <a:solidFill>
                <a:srgbClr val="004A6F"/>
              </a:solidFill>
              <a:round/>
            </a:ln>
            <a:effectLst/>
          </c:spPr>
          <c:marker>
            <c:symbol val="none"/>
          </c:marker>
          <c:dLbls>
            <c:dLbl>
              <c:idx val="0"/>
              <c:layout>
                <c:manualLayout>
                  <c:x val="-3.907945823152123E-2"/>
                  <c:y val="7.42142348746130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4EC-4E20-83CC-65DD4A6C3389}"/>
                </c:ext>
              </c:extLst>
            </c:dLbl>
            <c:dLbl>
              <c:idx val="2"/>
              <c:layout>
                <c:manualLayout>
                  <c:x val="-1.3149244252558182E-16"/>
                  <c:y val="5.19499644122289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4EC-4E20-83CC-65DD4A6C3389}"/>
                </c:ext>
              </c:extLst>
            </c:dLbl>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'Slide bilan Cahors'!$C$5:$F$5</c:f>
              <c:numCache>
                <c:formatCode>General</c:formatCode>
                <c:ptCount val="4"/>
                <c:pt idx="0">
                  <c:v>2017</c:v>
                </c:pt>
                <c:pt idx="1">
                  <c:v>2018</c:v>
                </c:pt>
                <c:pt idx="2">
                  <c:v>2019</c:v>
                </c:pt>
                <c:pt idx="3">
                  <c:v>2020</c:v>
                </c:pt>
              </c:numCache>
            </c:numRef>
          </c:cat>
          <c:val>
            <c:numRef>
              <c:f>'Slide bilan Cahors'!$C$8:$F$8</c:f>
              <c:numCache>
                <c:formatCode>#\ ##0.0</c:formatCode>
                <c:ptCount val="4"/>
                <c:pt idx="0">
                  <c:v>115.1</c:v>
                </c:pt>
                <c:pt idx="1">
                  <c:v>114.9</c:v>
                </c:pt>
                <c:pt idx="2">
                  <c:v>116</c:v>
                </c:pt>
                <c:pt idx="3">
                  <c:v>116.6</c:v>
                </c:pt>
              </c:numCache>
            </c:numRef>
          </c:val>
          <c:smooth val="0"/>
          <c:extLst>
            <c:ext xmlns:c16="http://schemas.microsoft.com/office/drawing/2014/chart" uri="{C3380CC4-5D6E-409C-BE32-E72D297353CC}">
              <c16:uniqueId val="{00000004-34EC-4E20-83CC-65DD4A6C3389}"/>
            </c:ext>
          </c:extLst>
        </c:ser>
        <c:dLbls>
          <c:showLegendKey val="0"/>
          <c:showVal val="0"/>
          <c:showCatName val="0"/>
          <c:showSerName val="0"/>
          <c:showPercent val="0"/>
          <c:showBubbleSize val="0"/>
        </c:dLbls>
        <c:smooth val="0"/>
        <c:axId val="639843712"/>
        <c:axId val="639842144"/>
      </c:lineChart>
      <c:catAx>
        <c:axId val="639843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fr-FR"/>
          </a:p>
        </c:txPr>
        <c:crossAx val="639842144"/>
        <c:crosses val="autoZero"/>
        <c:auto val="1"/>
        <c:lblAlgn val="ctr"/>
        <c:lblOffset val="100"/>
        <c:noMultiLvlLbl val="0"/>
      </c:catAx>
      <c:valAx>
        <c:axId val="639842144"/>
        <c:scaling>
          <c:orientation val="minMax"/>
          <c:min val="114"/>
        </c:scaling>
        <c:delete val="0"/>
        <c:axPos val="l"/>
        <c:majorGridlines>
          <c:spPr>
            <a:ln w="9525" cap="flat" cmpd="sng" algn="ctr">
              <a:noFill/>
              <a:round/>
            </a:ln>
            <a:effectLst/>
          </c:spPr>
        </c:majorGridlines>
        <c:numFmt formatCode="#\ ##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fr-FR"/>
          </a:p>
        </c:txPr>
        <c:crossAx val="639843712"/>
        <c:crosses val="autoZero"/>
        <c:crossBetween val="between"/>
      </c:valAx>
      <c:spPr>
        <a:noFill/>
        <a:ln>
          <a:noFill/>
        </a:ln>
        <a:effectLst/>
      </c:spPr>
    </c:plotArea>
    <c:legend>
      <c:legendPos val="l"/>
      <c:legendEntry>
        <c:idx val="0"/>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fr-FR"/>
          </a:p>
        </c:txPr>
      </c:legendEntry>
      <c:legendEntry>
        <c:idx val="1"/>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fr-FR"/>
          </a:p>
        </c:txPr>
      </c:legendEntry>
      <c:layout>
        <c:manualLayout>
          <c:xMode val="edge"/>
          <c:yMode val="edge"/>
          <c:x val="2.1517193706136129E-2"/>
          <c:y val="0.37476260210300938"/>
          <c:w val="0.23841135339759881"/>
          <c:h val="0.42858895949305248"/>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fr-FR"/>
        </a:p>
      </c:txPr>
    </c:legend>
    <c:plotVisOnly val="1"/>
    <c:dispBlanksAs val="gap"/>
    <c:showDLblsOverMax val="0"/>
  </c:chart>
  <c:spPr>
    <a:noFill/>
    <a:ln>
      <a:noFill/>
    </a:ln>
    <a:effectLst/>
  </c:spPr>
  <c:txPr>
    <a:bodyPr/>
    <a:lstStyle/>
    <a:p>
      <a:pPr>
        <a:defRPr>
          <a:solidFill>
            <a:schemeClr val="tx1"/>
          </a:solidFill>
        </a:defRPr>
      </a:pPr>
      <a:endParaRPr lang="fr-FR"/>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622490966695086"/>
          <c:y val="7.3090040582080351E-2"/>
          <c:w val="0.84788187143670146"/>
          <c:h val="0.71294911252827176"/>
        </c:manualLayout>
      </c:layout>
      <c:barChart>
        <c:barDir val="col"/>
        <c:grouping val="stacked"/>
        <c:varyColors val="0"/>
        <c:ser>
          <c:idx val="0"/>
          <c:order val="0"/>
          <c:tx>
            <c:strRef>
              <c:f>'Concours financiers'!$A$32</c:f>
              <c:strCache>
                <c:ptCount val="1"/>
                <c:pt idx="0">
                  <c:v>Mission RCT</c:v>
                </c:pt>
              </c:strCache>
            </c:strRef>
          </c:tx>
          <c:spPr>
            <a:solidFill>
              <a:srgbClr val="38AB4D"/>
            </a:solidFill>
            <a:ln>
              <a:noFill/>
            </a:ln>
            <a:effectLst/>
          </c:spPr>
          <c:invertIfNegative val="0"/>
          <c:cat>
            <c:numRef>
              <c:f>'Concours financiers'!$B$31:$K$31</c:f>
              <c:numCache>
                <c:formatCode>General</c:formatCode>
                <c:ptCount val="10"/>
                <c:pt idx="0">
                  <c:v>2012</c:v>
                </c:pt>
                <c:pt idx="1">
                  <c:v>2013</c:v>
                </c:pt>
                <c:pt idx="2">
                  <c:v>2014</c:v>
                </c:pt>
                <c:pt idx="3">
                  <c:v>2015</c:v>
                </c:pt>
                <c:pt idx="4">
                  <c:v>2016</c:v>
                </c:pt>
                <c:pt idx="5">
                  <c:v>2017</c:v>
                </c:pt>
                <c:pt idx="6">
                  <c:v>2018</c:v>
                </c:pt>
                <c:pt idx="7">
                  <c:v>2019</c:v>
                </c:pt>
                <c:pt idx="8">
                  <c:v>2020</c:v>
                </c:pt>
                <c:pt idx="9">
                  <c:v>2021</c:v>
                </c:pt>
              </c:numCache>
            </c:numRef>
          </c:cat>
          <c:val>
            <c:numRef>
              <c:f>'Concours financiers'!$B$32:$K$32</c:f>
              <c:numCache>
                <c:formatCode>_-* #\ ##0\ _€_-;\-* #\ ##0\ _€_-;_-* "-"??\ _€_-;_-@_-</c:formatCode>
                <c:ptCount val="10"/>
                <c:pt idx="0">
                  <c:v>2661.3590260000001</c:v>
                </c:pt>
                <c:pt idx="1">
                  <c:v>2720.6022940000003</c:v>
                </c:pt>
                <c:pt idx="2">
                  <c:v>2737.9773340000002</c:v>
                </c:pt>
                <c:pt idx="3">
                  <c:v>2747.56377191</c:v>
                </c:pt>
                <c:pt idx="4">
                  <c:v>2813.7352725199999</c:v>
                </c:pt>
                <c:pt idx="5">
                  <c:v>3439.9269518400001</c:v>
                </c:pt>
                <c:pt idx="6">
                  <c:v>3571.8586370999997</c:v>
                </c:pt>
                <c:pt idx="7">
                  <c:v>3439.6088463999999</c:v>
                </c:pt>
                <c:pt idx="8">
                  <c:v>3617.99155006</c:v>
                </c:pt>
                <c:pt idx="9">
                  <c:v>4186.8075337</c:v>
                </c:pt>
              </c:numCache>
            </c:numRef>
          </c:val>
          <c:extLst>
            <c:ext xmlns:c16="http://schemas.microsoft.com/office/drawing/2014/chart" uri="{C3380CC4-5D6E-409C-BE32-E72D297353CC}">
              <c16:uniqueId val="{00000000-13C5-44D9-AF73-7EDBAEBA97AC}"/>
            </c:ext>
          </c:extLst>
        </c:ser>
        <c:ser>
          <c:idx val="2"/>
          <c:order val="2"/>
          <c:tx>
            <c:strRef>
              <c:f>'Concours financiers'!$A$34</c:f>
              <c:strCache>
                <c:ptCount val="1"/>
                <c:pt idx="0">
                  <c:v>PSR hors FCTVA et DGF</c:v>
                </c:pt>
              </c:strCache>
            </c:strRef>
          </c:tx>
          <c:spPr>
            <a:solidFill>
              <a:srgbClr val="95C11F"/>
            </a:solidFill>
            <a:ln>
              <a:noFill/>
            </a:ln>
            <a:effectLst/>
          </c:spPr>
          <c:invertIfNegative val="0"/>
          <c:cat>
            <c:numRef>
              <c:f>'Concours financiers'!$B$31:$K$31</c:f>
              <c:numCache>
                <c:formatCode>General</c:formatCode>
                <c:ptCount val="10"/>
                <c:pt idx="0">
                  <c:v>2012</c:v>
                </c:pt>
                <c:pt idx="1">
                  <c:v>2013</c:v>
                </c:pt>
                <c:pt idx="2">
                  <c:v>2014</c:v>
                </c:pt>
                <c:pt idx="3">
                  <c:v>2015</c:v>
                </c:pt>
                <c:pt idx="4">
                  <c:v>2016</c:v>
                </c:pt>
                <c:pt idx="5">
                  <c:v>2017</c:v>
                </c:pt>
                <c:pt idx="6">
                  <c:v>2018</c:v>
                </c:pt>
                <c:pt idx="7">
                  <c:v>2019</c:v>
                </c:pt>
                <c:pt idx="8">
                  <c:v>2020</c:v>
                </c:pt>
                <c:pt idx="9">
                  <c:v>2021</c:v>
                </c:pt>
              </c:numCache>
            </c:numRef>
          </c:cat>
          <c:val>
            <c:numRef>
              <c:f>'Concours financiers'!$B$34:$K$34</c:f>
              <c:numCache>
                <c:formatCode>_-* #\ ##0\ _€_-;\-* #\ ##0\ _€_-;_-* "-"??\ _€_-;_-@_-</c:formatCode>
                <c:ptCount val="10"/>
                <c:pt idx="0">
                  <c:v>8657.4440000000031</c:v>
                </c:pt>
                <c:pt idx="1">
                  <c:v>8612.5250000000015</c:v>
                </c:pt>
                <c:pt idx="2">
                  <c:v>8394.4125972699985</c:v>
                </c:pt>
                <c:pt idx="3">
                  <c:v>8305.9085459999988</c:v>
                </c:pt>
                <c:pt idx="4">
                  <c:v>8028.6993848800048</c:v>
                </c:pt>
                <c:pt idx="5">
                  <c:v>7895.2305280300025</c:v>
                </c:pt>
                <c:pt idx="6">
                  <c:v>7832.2547818499988</c:v>
                </c:pt>
                <c:pt idx="7">
                  <c:v>7994.0819377099942</c:v>
                </c:pt>
                <c:pt idx="8">
                  <c:v>8743.5599120600054</c:v>
                </c:pt>
                <c:pt idx="9">
                  <c:v>9905.8660892500011</c:v>
                </c:pt>
              </c:numCache>
            </c:numRef>
          </c:val>
          <c:extLst>
            <c:ext xmlns:c16="http://schemas.microsoft.com/office/drawing/2014/chart" uri="{C3380CC4-5D6E-409C-BE32-E72D297353CC}">
              <c16:uniqueId val="{00000001-13C5-44D9-AF73-7EDBAEBA97AC}"/>
            </c:ext>
          </c:extLst>
        </c:ser>
        <c:ser>
          <c:idx val="3"/>
          <c:order val="3"/>
          <c:tx>
            <c:strRef>
              <c:f>'Concours financiers'!$A$35</c:f>
              <c:strCache>
                <c:ptCount val="1"/>
                <c:pt idx="0">
                  <c:v>FCVTA</c:v>
                </c:pt>
              </c:strCache>
            </c:strRef>
          </c:tx>
          <c:spPr>
            <a:solidFill>
              <a:srgbClr val="A3D8E7"/>
            </a:solidFill>
            <a:ln>
              <a:noFill/>
            </a:ln>
            <a:effectLst/>
          </c:spPr>
          <c:invertIfNegative val="0"/>
          <c:cat>
            <c:numRef>
              <c:f>'Concours financiers'!$B$31:$K$31</c:f>
              <c:numCache>
                <c:formatCode>General</c:formatCode>
                <c:ptCount val="10"/>
                <c:pt idx="0">
                  <c:v>2012</c:v>
                </c:pt>
                <c:pt idx="1">
                  <c:v>2013</c:v>
                </c:pt>
                <c:pt idx="2">
                  <c:v>2014</c:v>
                </c:pt>
                <c:pt idx="3">
                  <c:v>2015</c:v>
                </c:pt>
                <c:pt idx="4">
                  <c:v>2016</c:v>
                </c:pt>
                <c:pt idx="5">
                  <c:v>2017</c:v>
                </c:pt>
                <c:pt idx="6">
                  <c:v>2018</c:v>
                </c:pt>
                <c:pt idx="7">
                  <c:v>2019</c:v>
                </c:pt>
                <c:pt idx="8">
                  <c:v>2020</c:v>
                </c:pt>
                <c:pt idx="9">
                  <c:v>2021</c:v>
                </c:pt>
              </c:numCache>
            </c:numRef>
          </c:cat>
          <c:val>
            <c:numRef>
              <c:f>'Concours financiers'!$B$35:$K$35</c:f>
              <c:numCache>
                <c:formatCode>_-* #\ ##0\ _€_-;\-* #\ ##0\ _€_-;_-* "-"??\ _€_-;_-@_-</c:formatCode>
                <c:ptCount val="10"/>
                <c:pt idx="0">
                  <c:v>5532</c:v>
                </c:pt>
                <c:pt idx="1">
                  <c:v>5575</c:v>
                </c:pt>
                <c:pt idx="2">
                  <c:v>5910.5434027299998</c:v>
                </c:pt>
                <c:pt idx="3">
                  <c:v>5615.0384539999995</c:v>
                </c:pt>
                <c:pt idx="4">
                  <c:v>5214.4866151200004</c:v>
                </c:pt>
                <c:pt idx="5">
                  <c:v>5008.6954250500003</c:v>
                </c:pt>
                <c:pt idx="6">
                  <c:v>5519.1201876100004</c:v>
                </c:pt>
                <c:pt idx="7">
                  <c:v>5949.05077876</c:v>
                </c:pt>
                <c:pt idx="8">
                  <c:v>6405.9910731</c:v>
                </c:pt>
                <c:pt idx="9">
                  <c:v>6703.9510194699997</c:v>
                </c:pt>
              </c:numCache>
            </c:numRef>
          </c:val>
          <c:extLst>
            <c:ext xmlns:c16="http://schemas.microsoft.com/office/drawing/2014/chart" uri="{C3380CC4-5D6E-409C-BE32-E72D297353CC}">
              <c16:uniqueId val="{00000002-13C5-44D9-AF73-7EDBAEBA97AC}"/>
            </c:ext>
          </c:extLst>
        </c:ser>
        <c:ser>
          <c:idx val="4"/>
          <c:order val="4"/>
          <c:tx>
            <c:strRef>
              <c:f>'Concours financiers'!$A$36</c:f>
              <c:strCache>
                <c:ptCount val="1"/>
                <c:pt idx="0">
                  <c:v>DGF</c:v>
                </c:pt>
              </c:strCache>
            </c:strRef>
          </c:tx>
          <c:spPr>
            <a:solidFill>
              <a:srgbClr val="004A6F"/>
            </a:solidFill>
            <a:ln>
              <a:noFill/>
            </a:ln>
            <a:effectLst/>
          </c:spPr>
          <c:invertIfNegative val="0"/>
          <c:cat>
            <c:numRef>
              <c:f>'Concours financiers'!$B$31:$K$31</c:f>
              <c:numCache>
                <c:formatCode>General</c:formatCode>
                <c:ptCount val="10"/>
                <c:pt idx="0">
                  <c:v>2012</c:v>
                </c:pt>
                <c:pt idx="1">
                  <c:v>2013</c:v>
                </c:pt>
                <c:pt idx="2">
                  <c:v>2014</c:v>
                </c:pt>
                <c:pt idx="3">
                  <c:v>2015</c:v>
                </c:pt>
                <c:pt idx="4">
                  <c:v>2016</c:v>
                </c:pt>
                <c:pt idx="5">
                  <c:v>2017</c:v>
                </c:pt>
                <c:pt idx="6">
                  <c:v>2018</c:v>
                </c:pt>
                <c:pt idx="7">
                  <c:v>2019</c:v>
                </c:pt>
                <c:pt idx="8">
                  <c:v>2020</c:v>
                </c:pt>
                <c:pt idx="9">
                  <c:v>2021</c:v>
                </c:pt>
              </c:numCache>
            </c:numRef>
          </c:cat>
          <c:val>
            <c:numRef>
              <c:f>'Concours financiers'!$B$36:$K$36</c:f>
              <c:numCache>
                <c:formatCode>_-* #\ ##0\ _€_-;\-* #\ ##0\ _€_-;_-* "-"??\ _€_-;_-@_-</c:formatCode>
                <c:ptCount val="10"/>
                <c:pt idx="0">
                  <c:v>41389.752</c:v>
                </c:pt>
                <c:pt idx="1">
                  <c:v>41505.415000000001</c:v>
                </c:pt>
                <c:pt idx="2">
                  <c:v>40121.044000000002</c:v>
                </c:pt>
                <c:pt idx="3">
                  <c:v>36607.053</c:v>
                </c:pt>
                <c:pt idx="4">
                  <c:v>33221.813999999998</c:v>
                </c:pt>
                <c:pt idx="5">
                  <c:v>30877.074046919999</c:v>
                </c:pt>
                <c:pt idx="6">
                  <c:v>26973.625030539999</c:v>
                </c:pt>
                <c:pt idx="7">
                  <c:v>26947.126305440001</c:v>
                </c:pt>
                <c:pt idx="8">
                  <c:v>26846.874</c:v>
                </c:pt>
                <c:pt idx="9">
                  <c:v>26758.367999999999</c:v>
                </c:pt>
              </c:numCache>
            </c:numRef>
          </c:val>
          <c:extLst>
            <c:ext xmlns:c16="http://schemas.microsoft.com/office/drawing/2014/chart" uri="{C3380CC4-5D6E-409C-BE32-E72D297353CC}">
              <c16:uniqueId val="{00000003-13C5-44D9-AF73-7EDBAEBA97AC}"/>
            </c:ext>
          </c:extLst>
        </c:ser>
        <c:ser>
          <c:idx val="5"/>
          <c:order val="5"/>
          <c:tx>
            <c:strRef>
              <c:f>'Concours financiers'!$A$37</c:f>
              <c:strCache>
                <c:ptCount val="1"/>
                <c:pt idx="0">
                  <c:v>TVA des régions</c:v>
                </c:pt>
              </c:strCache>
            </c:strRef>
          </c:tx>
          <c:spPr>
            <a:pattFill prst="wdUpDiag">
              <a:fgClr>
                <a:srgbClr val="004A6F"/>
              </a:fgClr>
              <a:bgClr>
                <a:schemeClr val="bg1"/>
              </a:bgClr>
            </a:pattFill>
            <a:ln>
              <a:noFill/>
            </a:ln>
            <a:effectLst/>
          </c:spPr>
          <c:invertIfNegative val="0"/>
          <c:cat>
            <c:numRef>
              <c:f>'Concours financiers'!$B$31:$K$31</c:f>
              <c:numCache>
                <c:formatCode>General</c:formatCode>
                <c:ptCount val="10"/>
                <c:pt idx="0">
                  <c:v>2012</c:v>
                </c:pt>
                <c:pt idx="1">
                  <c:v>2013</c:v>
                </c:pt>
                <c:pt idx="2">
                  <c:v>2014</c:v>
                </c:pt>
                <c:pt idx="3">
                  <c:v>2015</c:v>
                </c:pt>
                <c:pt idx="4">
                  <c:v>2016</c:v>
                </c:pt>
                <c:pt idx="5">
                  <c:v>2017</c:v>
                </c:pt>
                <c:pt idx="6">
                  <c:v>2018</c:v>
                </c:pt>
                <c:pt idx="7">
                  <c:v>2019</c:v>
                </c:pt>
                <c:pt idx="8">
                  <c:v>2020</c:v>
                </c:pt>
                <c:pt idx="9">
                  <c:v>2021</c:v>
                </c:pt>
              </c:numCache>
            </c:numRef>
          </c:cat>
          <c:val>
            <c:numRef>
              <c:f>'Concours financiers'!$B$37:$K$37</c:f>
              <c:numCache>
                <c:formatCode>General</c:formatCode>
                <c:ptCount val="10"/>
                <c:pt idx="6" formatCode="_-* #\ ##0\ _€_-;\-* #\ ##0\ _€_-;_-* &quot;-&quot;??\ _€_-;_-@_-">
                  <c:v>4200.1668490000002</c:v>
                </c:pt>
                <c:pt idx="7" formatCode="_-* #\ ##0\ _€_-;\-* #\ ##0\ _€_-;_-* &quot;-&quot;??\ _€_-;_-@_-">
                  <c:v>4291.6808559999999</c:v>
                </c:pt>
                <c:pt idx="8" formatCode="_-* #\ ##0\ _€_-;\-* #\ ##0\ _€_-;_-* &quot;-&quot;??\ _€_-;_-@_-">
                  <c:v>4025</c:v>
                </c:pt>
                <c:pt idx="9" formatCode="_-* #\ ##0\ _€_-;\-* #\ ##0\ _€_-;_-* &quot;-&quot;??\ _€_-;_-@_-">
                  <c:v>4583.2763160000004</c:v>
                </c:pt>
              </c:numCache>
            </c:numRef>
          </c:val>
          <c:extLst>
            <c:ext xmlns:c16="http://schemas.microsoft.com/office/drawing/2014/chart" uri="{C3380CC4-5D6E-409C-BE32-E72D297353CC}">
              <c16:uniqueId val="{00000004-13C5-44D9-AF73-7EDBAEBA97AC}"/>
            </c:ext>
          </c:extLst>
        </c:ser>
        <c:dLbls>
          <c:showLegendKey val="0"/>
          <c:showVal val="0"/>
          <c:showCatName val="0"/>
          <c:showSerName val="0"/>
          <c:showPercent val="0"/>
          <c:showBubbleSize val="0"/>
        </c:dLbls>
        <c:gapWidth val="150"/>
        <c:overlap val="100"/>
        <c:axId val="639850376"/>
        <c:axId val="639851944"/>
        <c:extLst>
          <c:ext xmlns:c15="http://schemas.microsoft.com/office/drawing/2012/chart" uri="{02D57815-91ED-43cb-92C2-25804820EDAC}">
            <c15:filteredBarSeries>
              <c15:ser>
                <c:idx val="1"/>
                <c:order val="1"/>
                <c:tx>
                  <c:strRef>
                    <c:extLst>
                      <c:ext uri="{02D57815-91ED-43cb-92C2-25804820EDAC}">
                        <c15:formulaRef>
                          <c15:sqref>'Concours financiers'!$A$33</c15:sqref>
                        </c15:formulaRef>
                      </c:ext>
                    </c:extLst>
                    <c:strCache>
                      <c:ptCount val="1"/>
                      <c:pt idx="0">
                        <c:v>PSR</c:v>
                      </c:pt>
                    </c:strCache>
                  </c:strRef>
                </c:tx>
                <c:spPr>
                  <a:solidFill>
                    <a:schemeClr val="accent2"/>
                  </a:solidFill>
                  <a:ln>
                    <a:noFill/>
                  </a:ln>
                  <a:effectLst/>
                </c:spPr>
                <c:invertIfNegative val="0"/>
                <c:cat>
                  <c:numRef>
                    <c:extLst>
                      <c:ext uri="{02D57815-91ED-43cb-92C2-25804820EDAC}">
                        <c15:formulaRef>
                          <c15:sqref>'Concours financiers'!$B$31:$K$31</c15:sqref>
                        </c15:formulaRef>
                      </c:ext>
                    </c:extLst>
                    <c:numCache>
                      <c:formatCode>General</c:formatCode>
                      <c:ptCount val="10"/>
                      <c:pt idx="0">
                        <c:v>2012</c:v>
                      </c:pt>
                      <c:pt idx="1">
                        <c:v>2013</c:v>
                      </c:pt>
                      <c:pt idx="2">
                        <c:v>2014</c:v>
                      </c:pt>
                      <c:pt idx="3">
                        <c:v>2015</c:v>
                      </c:pt>
                      <c:pt idx="4">
                        <c:v>2016</c:v>
                      </c:pt>
                      <c:pt idx="5">
                        <c:v>2017</c:v>
                      </c:pt>
                      <c:pt idx="6">
                        <c:v>2018</c:v>
                      </c:pt>
                      <c:pt idx="7">
                        <c:v>2019</c:v>
                      </c:pt>
                      <c:pt idx="8">
                        <c:v>2020</c:v>
                      </c:pt>
                      <c:pt idx="9">
                        <c:v>2021</c:v>
                      </c:pt>
                    </c:numCache>
                  </c:numRef>
                </c:cat>
                <c:val>
                  <c:numRef>
                    <c:extLst>
                      <c:ext uri="{02D57815-91ED-43cb-92C2-25804820EDAC}">
                        <c15:formulaRef>
                          <c15:sqref>'Concours financiers'!$B$33:$K$33</c15:sqref>
                        </c15:formulaRef>
                      </c:ext>
                    </c:extLst>
                    <c:numCache>
                      <c:formatCode>_-* #\ ##0\ _€_-;\-* #\ ##0\ _€_-;_-* "-"??\ _€_-;_-@_-</c:formatCode>
                      <c:ptCount val="10"/>
                      <c:pt idx="0">
                        <c:v>55579.196000000004</c:v>
                      </c:pt>
                      <c:pt idx="1">
                        <c:v>55692.94</c:v>
                      </c:pt>
                      <c:pt idx="2">
                        <c:v>54426</c:v>
                      </c:pt>
                      <c:pt idx="3">
                        <c:v>50528</c:v>
                      </c:pt>
                      <c:pt idx="4">
                        <c:v>46465</c:v>
                      </c:pt>
                      <c:pt idx="5">
                        <c:v>43781</c:v>
                      </c:pt>
                      <c:pt idx="6">
                        <c:v>40325</c:v>
                      </c:pt>
                      <c:pt idx="7">
                        <c:v>40890.259021909995</c:v>
                      </c:pt>
                      <c:pt idx="8">
                        <c:v>41996.424985160003</c:v>
                      </c:pt>
                      <c:pt idx="9">
                        <c:v>43368.185108719998</c:v>
                      </c:pt>
                    </c:numCache>
                  </c:numRef>
                </c:val>
                <c:extLst>
                  <c:ext xmlns:c16="http://schemas.microsoft.com/office/drawing/2014/chart" uri="{C3380CC4-5D6E-409C-BE32-E72D297353CC}">
                    <c16:uniqueId val="{00000006-13C5-44D9-AF73-7EDBAEBA97AC}"/>
                  </c:ext>
                </c:extLst>
              </c15:ser>
            </c15:filteredBarSeries>
          </c:ext>
        </c:extLst>
      </c:barChart>
      <c:lineChart>
        <c:grouping val="standard"/>
        <c:varyColors val="0"/>
        <c:ser>
          <c:idx val="6"/>
          <c:order val="6"/>
          <c:tx>
            <c:strRef>
              <c:f>'Concours financiers'!$A$38</c:f>
              <c:strCache>
                <c:ptCount val="1"/>
                <c:pt idx="0">
                  <c:v>Concours financiers</c:v>
                </c:pt>
              </c:strCache>
            </c:strRef>
          </c:tx>
          <c:spPr>
            <a:ln w="12700" cap="rnd">
              <a:solidFill>
                <a:srgbClr val="0095B7"/>
              </a:solidFill>
              <a:prstDash val="sysDash"/>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mn-lt"/>
                    <a:ea typeface="+mn-ea"/>
                    <a:cs typeface="+mn-cs"/>
                  </a:defRPr>
                </a:pPr>
                <a:endParaRPr lang="fr-FR"/>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'Concours financiers'!$B$31:$K$31</c:f>
              <c:numCache>
                <c:formatCode>General</c:formatCode>
                <c:ptCount val="10"/>
                <c:pt idx="0">
                  <c:v>2012</c:v>
                </c:pt>
                <c:pt idx="1">
                  <c:v>2013</c:v>
                </c:pt>
                <c:pt idx="2">
                  <c:v>2014</c:v>
                </c:pt>
                <c:pt idx="3">
                  <c:v>2015</c:v>
                </c:pt>
                <c:pt idx="4">
                  <c:v>2016</c:v>
                </c:pt>
                <c:pt idx="5">
                  <c:v>2017</c:v>
                </c:pt>
                <c:pt idx="6">
                  <c:v>2018</c:v>
                </c:pt>
                <c:pt idx="7">
                  <c:v>2019</c:v>
                </c:pt>
                <c:pt idx="8">
                  <c:v>2020</c:v>
                </c:pt>
                <c:pt idx="9">
                  <c:v>2021</c:v>
                </c:pt>
              </c:numCache>
            </c:numRef>
          </c:cat>
          <c:val>
            <c:numRef>
              <c:f>'Concours financiers'!$B$38:$K$38</c:f>
              <c:numCache>
                <c:formatCode>_-* #\ ##0\ _€_-;\-* #\ ##0\ _€_-;_-* "-"??\ _€_-;_-@_-</c:formatCode>
                <c:ptCount val="10"/>
                <c:pt idx="0">
                  <c:v>58240.555026000002</c:v>
                </c:pt>
                <c:pt idx="1">
                  <c:v>58413.542293999999</c:v>
                </c:pt>
                <c:pt idx="2">
                  <c:v>57163.977334000003</c:v>
                </c:pt>
                <c:pt idx="3">
                  <c:v>53275.563771909998</c:v>
                </c:pt>
                <c:pt idx="4">
                  <c:v>49278.735272520003</c:v>
                </c:pt>
                <c:pt idx="5">
                  <c:v>47220.926951840003</c:v>
                </c:pt>
                <c:pt idx="6">
                  <c:v>48097.025486099999</c:v>
                </c:pt>
                <c:pt idx="7">
                  <c:v>48621.548724309992</c:v>
                </c:pt>
                <c:pt idx="8">
                  <c:v>49639.416535220007</c:v>
                </c:pt>
                <c:pt idx="9">
                  <c:v>52138.268958419998</c:v>
                </c:pt>
              </c:numCache>
            </c:numRef>
          </c:val>
          <c:smooth val="0"/>
          <c:extLst>
            <c:ext xmlns:c16="http://schemas.microsoft.com/office/drawing/2014/chart" uri="{C3380CC4-5D6E-409C-BE32-E72D297353CC}">
              <c16:uniqueId val="{00000005-13C5-44D9-AF73-7EDBAEBA97AC}"/>
            </c:ext>
          </c:extLst>
        </c:ser>
        <c:dLbls>
          <c:showLegendKey val="0"/>
          <c:showVal val="0"/>
          <c:showCatName val="0"/>
          <c:showSerName val="0"/>
          <c:showPercent val="0"/>
          <c:showBubbleSize val="0"/>
        </c:dLbls>
        <c:marker val="1"/>
        <c:smooth val="0"/>
        <c:axId val="639850376"/>
        <c:axId val="639851944"/>
      </c:lineChart>
      <c:catAx>
        <c:axId val="639850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fr-FR"/>
          </a:p>
        </c:txPr>
        <c:crossAx val="639851944"/>
        <c:crosses val="autoZero"/>
        <c:auto val="1"/>
        <c:lblAlgn val="ctr"/>
        <c:lblOffset val="100"/>
        <c:noMultiLvlLbl val="0"/>
      </c:catAx>
      <c:valAx>
        <c:axId val="639851944"/>
        <c:scaling>
          <c:orientation val="minMax"/>
          <c:max val="60000"/>
        </c:scaling>
        <c:delete val="0"/>
        <c:axPos val="l"/>
        <c:majorGridlines>
          <c:spPr>
            <a:ln w="9525" cap="flat" cmpd="sng" algn="ctr">
              <a:noFill/>
              <a:round/>
            </a:ln>
            <a:effectLst/>
          </c:spPr>
        </c:majorGridlines>
        <c:numFmt formatCode="_-* #\ ##0\ _€_-;\-* #\ ##0\ _€_-;_-* &quot;-&quot;??\ _€_-;_-@_-" sourceLinked="1"/>
        <c:majorTickMark val="none"/>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fr-FR"/>
          </a:p>
        </c:txPr>
        <c:crossAx val="639850376"/>
        <c:crosses val="autoZero"/>
        <c:crossBetween val="between"/>
      </c:valAx>
      <c:spPr>
        <a:noFill/>
        <a:ln>
          <a:noFill/>
        </a:ln>
        <a:effectLst/>
      </c:spPr>
    </c:plotArea>
    <c:legend>
      <c:legendPos val="b"/>
      <c:layout>
        <c:manualLayout>
          <c:xMode val="edge"/>
          <c:yMode val="edge"/>
          <c:x val="0"/>
          <c:y val="0.85375001678789642"/>
          <c:w val="0.99488467848312734"/>
          <c:h val="0.11859078948849001"/>
        </c:manualLayout>
      </c:layout>
      <c:overlay val="0"/>
      <c:spPr>
        <a:noFill/>
        <a:ln>
          <a:noFill/>
        </a:ln>
        <a:effectLst/>
      </c:spPr>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fr-FR" sz="1000" b="0" i="0" u="none" strike="noStrike" kern="1200" spc="0" baseline="0" dirty="0" smtClean="0">
                <a:solidFill>
                  <a:schemeClr val="tx1">
                    <a:lumMod val="50000"/>
                    <a:lumOff val="50000"/>
                  </a:schemeClr>
                </a:solidFill>
                <a:latin typeface="+mn-lt"/>
                <a:ea typeface="+mn-ea"/>
                <a:cs typeface="+mn-cs"/>
              </a:defRPr>
            </a:pPr>
            <a:r>
              <a:rPr lang="fr-FR" sz="800" kern="1200" dirty="0">
                <a:solidFill>
                  <a:schemeClr val="tx1">
                    <a:lumMod val="50000"/>
                    <a:lumOff val="50000"/>
                  </a:schemeClr>
                </a:solidFill>
                <a:latin typeface="+mn-lt"/>
                <a:ea typeface="+mn-ea"/>
                <a:cs typeface="+mn-cs"/>
              </a:rPr>
              <a:t>Echéancier de décaissement tempête Alex</a:t>
            </a:r>
          </a:p>
        </c:rich>
      </c:tx>
      <c:layout>
        <c:manualLayout>
          <c:xMode val="edge"/>
          <c:yMode val="edge"/>
          <c:x val="0.2145274221247053"/>
          <c:y val="2.6529539353890824E-2"/>
        </c:manualLayout>
      </c:layout>
      <c:overlay val="1"/>
      <c:spPr>
        <a:noFill/>
        <a:ln>
          <a:noFill/>
        </a:ln>
        <a:effectLst/>
      </c:spPr>
      <c:txPr>
        <a:bodyPr rot="0" spcFirstLastPara="1" vertOverflow="ellipsis" vert="horz" wrap="square" anchor="ctr" anchorCtr="1"/>
        <a:lstStyle/>
        <a:p>
          <a:pPr>
            <a:defRPr lang="fr-FR" sz="1000" b="0" i="0" u="none" strike="noStrike" kern="1200" spc="0" baseline="0" dirty="0" smtClean="0">
              <a:solidFill>
                <a:schemeClr val="tx1">
                  <a:lumMod val="50000"/>
                  <a:lumOff val="50000"/>
                </a:schemeClr>
              </a:solidFill>
              <a:latin typeface="+mn-lt"/>
              <a:ea typeface="+mn-ea"/>
              <a:cs typeface="+mn-cs"/>
            </a:defRPr>
          </a:pPr>
          <a:endParaRPr lang="fr-FR"/>
        </a:p>
      </c:txPr>
    </c:title>
    <c:autoTitleDeleted val="0"/>
    <c:plotArea>
      <c:layout/>
      <c:barChart>
        <c:barDir val="col"/>
        <c:grouping val="stacked"/>
        <c:varyColors val="0"/>
        <c:ser>
          <c:idx val="0"/>
          <c:order val="0"/>
          <c:tx>
            <c:strRef>
              <c:f>Feuil1!$A$2</c:f>
              <c:strCache>
                <c:ptCount val="1"/>
                <c:pt idx="0">
                  <c:v>DSEC</c:v>
                </c:pt>
              </c:strCache>
            </c:strRef>
          </c:tx>
          <c:spPr>
            <a:solidFill>
              <a:srgbClr val="38AB4D"/>
            </a:solidFill>
            <a:ln>
              <a:noFill/>
            </a:ln>
            <a:effectLst/>
          </c:spPr>
          <c:invertIfNegative val="0"/>
          <c:cat>
            <c:numRef>
              <c:f>Feuil1!$B$1:$G$1</c:f>
              <c:numCache>
                <c:formatCode>General</c:formatCode>
                <c:ptCount val="6"/>
                <c:pt idx="0">
                  <c:v>2020</c:v>
                </c:pt>
                <c:pt idx="1">
                  <c:v>2021</c:v>
                </c:pt>
                <c:pt idx="2">
                  <c:v>2022</c:v>
                </c:pt>
                <c:pt idx="3">
                  <c:v>2023</c:v>
                </c:pt>
                <c:pt idx="4">
                  <c:v>2024</c:v>
                </c:pt>
                <c:pt idx="5">
                  <c:v>2025</c:v>
                </c:pt>
              </c:numCache>
            </c:numRef>
          </c:cat>
          <c:val>
            <c:numRef>
              <c:f>Feuil1!$B$2:$G$2</c:f>
              <c:numCache>
                <c:formatCode>#,##0</c:formatCode>
                <c:ptCount val="6"/>
                <c:pt idx="0">
                  <c:v>26000000</c:v>
                </c:pt>
                <c:pt idx="1">
                  <c:v>70107552</c:v>
                </c:pt>
                <c:pt idx="2">
                  <c:v>20074587</c:v>
                </c:pt>
                <c:pt idx="3">
                  <c:v>14752669</c:v>
                </c:pt>
                <c:pt idx="4">
                  <c:v>9296116</c:v>
                </c:pt>
                <c:pt idx="5">
                  <c:v>15478741</c:v>
                </c:pt>
              </c:numCache>
            </c:numRef>
          </c:val>
          <c:extLst>
            <c:ext xmlns:c16="http://schemas.microsoft.com/office/drawing/2014/chart" uri="{C3380CC4-5D6E-409C-BE32-E72D297353CC}">
              <c16:uniqueId val="{00000000-4E69-4AAD-94FA-B37F08E123C4}"/>
            </c:ext>
          </c:extLst>
        </c:ser>
        <c:ser>
          <c:idx val="1"/>
          <c:order val="1"/>
          <c:tx>
            <c:strRef>
              <c:f>Feuil1!$A$3</c:f>
              <c:strCache>
                <c:ptCount val="1"/>
                <c:pt idx="0">
                  <c:v>fonds exceptionnel</c:v>
                </c:pt>
              </c:strCache>
            </c:strRef>
          </c:tx>
          <c:spPr>
            <a:solidFill>
              <a:srgbClr val="A3D8E7"/>
            </a:solidFill>
            <a:ln>
              <a:noFill/>
            </a:ln>
            <a:effectLst/>
          </c:spPr>
          <c:invertIfNegative val="0"/>
          <c:cat>
            <c:numRef>
              <c:f>Feuil1!$B$1:$G$1</c:f>
              <c:numCache>
                <c:formatCode>General</c:formatCode>
                <c:ptCount val="6"/>
                <c:pt idx="0">
                  <c:v>2020</c:v>
                </c:pt>
                <c:pt idx="1">
                  <c:v>2021</c:v>
                </c:pt>
                <c:pt idx="2">
                  <c:v>2022</c:v>
                </c:pt>
                <c:pt idx="3">
                  <c:v>2023</c:v>
                </c:pt>
                <c:pt idx="4">
                  <c:v>2024</c:v>
                </c:pt>
                <c:pt idx="5">
                  <c:v>2025</c:v>
                </c:pt>
              </c:numCache>
            </c:numRef>
          </c:cat>
          <c:val>
            <c:numRef>
              <c:f>Feuil1!$B$3:$G$3</c:f>
              <c:numCache>
                <c:formatCode>#,##0</c:formatCode>
                <c:ptCount val="6"/>
                <c:pt idx="0">
                  <c:v>0</c:v>
                </c:pt>
                <c:pt idx="1">
                  <c:v>0</c:v>
                </c:pt>
                <c:pt idx="2">
                  <c:v>76600000</c:v>
                </c:pt>
                <c:pt idx="3">
                  <c:v>73400000</c:v>
                </c:pt>
                <c:pt idx="4">
                  <c:v>0</c:v>
                </c:pt>
                <c:pt idx="5">
                  <c:v>0</c:v>
                </c:pt>
              </c:numCache>
            </c:numRef>
          </c:val>
          <c:extLst>
            <c:ext xmlns:c16="http://schemas.microsoft.com/office/drawing/2014/chart" uri="{C3380CC4-5D6E-409C-BE32-E72D297353CC}">
              <c16:uniqueId val="{00000001-4E69-4AAD-94FA-B37F08E123C4}"/>
            </c:ext>
          </c:extLst>
        </c:ser>
        <c:ser>
          <c:idx val="2"/>
          <c:order val="2"/>
          <c:tx>
            <c:strRef>
              <c:f>Feuil1!$A$4</c:f>
              <c:strCache>
                <c:ptCount val="1"/>
                <c:pt idx="0">
                  <c:v>FSUE</c:v>
                </c:pt>
              </c:strCache>
            </c:strRef>
          </c:tx>
          <c:spPr>
            <a:solidFill>
              <a:srgbClr val="004A6F"/>
            </a:solidFill>
            <a:ln>
              <a:noFill/>
            </a:ln>
            <a:effectLst/>
          </c:spPr>
          <c:invertIfNegative val="0"/>
          <c:cat>
            <c:numRef>
              <c:f>Feuil1!$B$1:$G$1</c:f>
              <c:numCache>
                <c:formatCode>General</c:formatCode>
                <c:ptCount val="6"/>
                <c:pt idx="0">
                  <c:v>2020</c:v>
                </c:pt>
                <c:pt idx="1">
                  <c:v>2021</c:v>
                </c:pt>
                <c:pt idx="2">
                  <c:v>2022</c:v>
                </c:pt>
                <c:pt idx="3">
                  <c:v>2023</c:v>
                </c:pt>
                <c:pt idx="4">
                  <c:v>2024</c:v>
                </c:pt>
                <c:pt idx="5">
                  <c:v>2025</c:v>
                </c:pt>
              </c:numCache>
            </c:numRef>
          </c:cat>
          <c:val>
            <c:numRef>
              <c:f>Feuil1!$B$4:$G$4</c:f>
              <c:numCache>
                <c:formatCode>#,##0</c:formatCode>
                <c:ptCount val="6"/>
                <c:pt idx="0">
                  <c:v>0</c:v>
                </c:pt>
                <c:pt idx="1">
                  <c:v>1260000</c:v>
                </c:pt>
                <c:pt idx="2">
                  <c:v>58065000</c:v>
                </c:pt>
                <c:pt idx="3">
                  <c:v>0</c:v>
                </c:pt>
                <c:pt idx="4">
                  <c:v>0</c:v>
                </c:pt>
                <c:pt idx="5">
                  <c:v>0</c:v>
                </c:pt>
              </c:numCache>
            </c:numRef>
          </c:val>
          <c:extLst>
            <c:ext xmlns:c16="http://schemas.microsoft.com/office/drawing/2014/chart" uri="{C3380CC4-5D6E-409C-BE32-E72D297353CC}">
              <c16:uniqueId val="{00000002-4E69-4AAD-94FA-B37F08E123C4}"/>
            </c:ext>
          </c:extLst>
        </c:ser>
        <c:dLbls>
          <c:showLegendKey val="0"/>
          <c:showVal val="0"/>
          <c:showCatName val="0"/>
          <c:showSerName val="0"/>
          <c:showPercent val="0"/>
          <c:showBubbleSize val="0"/>
        </c:dLbls>
        <c:gapWidth val="150"/>
        <c:overlap val="100"/>
        <c:axId val="639863704"/>
        <c:axId val="639858608"/>
      </c:barChart>
      <c:catAx>
        <c:axId val="6398637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fr-FR"/>
          </a:p>
        </c:txPr>
        <c:crossAx val="639858608"/>
        <c:crosses val="autoZero"/>
        <c:auto val="1"/>
        <c:lblAlgn val="ctr"/>
        <c:lblOffset val="100"/>
        <c:noMultiLvlLbl val="0"/>
      </c:catAx>
      <c:valAx>
        <c:axId val="639858608"/>
        <c:scaling>
          <c:orientation val="minMax"/>
        </c:scaling>
        <c:delete val="0"/>
        <c:axPos val="l"/>
        <c:majorGridlines>
          <c:spPr>
            <a:ln w="9525" cap="flat" cmpd="sng" algn="ctr">
              <a:no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fr-FR"/>
          </a:p>
        </c:txPr>
        <c:crossAx val="639863704"/>
        <c:crosses val="autoZero"/>
        <c:crossBetween val="between"/>
        <c:dispUnits>
          <c:builtInUnit val="millions"/>
          <c:dispUnitsLbl>
            <c:spPr>
              <a:noFill/>
              <a:ln>
                <a:noFill/>
              </a:ln>
              <a:effectLst/>
            </c:spPr>
            <c:txPr>
              <a:bodyPr rot="-54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fr-FR"/>
              </a:p>
            </c:txPr>
          </c:dispUnitsLbl>
        </c:dispUnits>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sz="900" b="0" i="0" baseline="0">
                <a:effectLst/>
              </a:rPr>
              <a:t>Dépenses sensibles à l'inflation dans les DRF des collectivités en 2021</a:t>
            </a:r>
            <a:endParaRPr lang="fr-FR" sz="90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pieChart>
        <c:varyColors val="1"/>
        <c:ser>
          <c:idx val="0"/>
          <c:order val="0"/>
          <c:dPt>
            <c:idx val="0"/>
            <c:bubble3D val="0"/>
            <c:spPr>
              <a:solidFill>
                <a:schemeClr val="accent6"/>
              </a:solidFill>
              <a:ln w="19050">
                <a:solidFill>
                  <a:schemeClr val="lt1"/>
                </a:solidFill>
              </a:ln>
              <a:effectLst/>
            </c:spPr>
            <c:extLst>
              <c:ext xmlns:c16="http://schemas.microsoft.com/office/drawing/2014/chart" uri="{C3380CC4-5D6E-409C-BE32-E72D297353CC}">
                <c16:uniqueId val="{00000001-1428-4C35-80B3-AAD22E8379B1}"/>
              </c:ext>
            </c:extLst>
          </c:dPt>
          <c:dPt>
            <c:idx val="1"/>
            <c:bubble3D val="0"/>
            <c:spPr>
              <a:solidFill>
                <a:schemeClr val="accent5"/>
              </a:solidFill>
              <a:ln w="19050">
                <a:solidFill>
                  <a:schemeClr val="lt1"/>
                </a:solidFill>
              </a:ln>
              <a:effectLst/>
            </c:spPr>
            <c:extLst>
              <c:ext xmlns:c16="http://schemas.microsoft.com/office/drawing/2014/chart" uri="{C3380CC4-5D6E-409C-BE32-E72D297353CC}">
                <c16:uniqueId val="{00000003-1428-4C35-80B3-AAD22E8379B1}"/>
              </c:ext>
            </c:extLst>
          </c:dPt>
          <c:dPt>
            <c:idx val="2"/>
            <c:bubble3D val="0"/>
            <c:spPr>
              <a:solidFill>
                <a:schemeClr val="accent4"/>
              </a:solidFill>
              <a:ln w="19050">
                <a:solidFill>
                  <a:schemeClr val="lt1"/>
                </a:solidFill>
              </a:ln>
              <a:effectLst/>
            </c:spPr>
            <c:extLst>
              <c:ext xmlns:c16="http://schemas.microsoft.com/office/drawing/2014/chart" uri="{C3380CC4-5D6E-409C-BE32-E72D297353CC}">
                <c16:uniqueId val="{00000005-1428-4C35-80B3-AAD22E8379B1}"/>
              </c:ext>
            </c:extLst>
          </c:dPt>
          <c:dPt>
            <c:idx val="3"/>
            <c:bubble3D val="0"/>
            <c:spPr>
              <a:solidFill>
                <a:schemeClr val="accent6">
                  <a:lumMod val="60000"/>
                </a:schemeClr>
              </a:solidFill>
              <a:ln w="19050">
                <a:solidFill>
                  <a:schemeClr val="lt1"/>
                </a:solidFill>
              </a:ln>
              <a:effectLst/>
            </c:spPr>
            <c:extLst>
              <c:ext xmlns:c16="http://schemas.microsoft.com/office/drawing/2014/chart" uri="{C3380CC4-5D6E-409C-BE32-E72D297353CC}">
                <c16:uniqueId val="{00000007-1428-4C35-80B3-AAD22E8379B1}"/>
              </c:ext>
            </c:extLst>
          </c:dPt>
          <c:dPt>
            <c:idx val="4"/>
            <c:bubble3D val="0"/>
            <c:spPr>
              <a:solidFill>
                <a:schemeClr val="accent5">
                  <a:lumMod val="60000"/>
                </a:schemeClr>
              </a:solidFill>
              <a:ln w="19050">
                <a:solidFill>
                  <a:schemeClr val="lt1"/>
                </a:solidFill>
              </a:ln>
              <a:effectLst/>
            </c:spPr>
            <c:extLst>
              <c:ext xmlns:c16="http://schemas.microsoft.com/office/drawing/2014/chart" uri="{C3380CC4-5D6E-409C-BE32-E72D297353CC}">
                <c16:uniqueId val="{00000009-1428-4C35-80B3-AAD22E8379B1}"/>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Bilan!$H$36:$H$40</c:f>
              <c:strCache>
                <c:ptCount val="5"/>
                <c:pt idx="0">
                  <c:v>Dépenses réelles de fonctionnement</c:v>
                </c:pt>
                <c:pt idx="1">
                  <c:v>Achats et charges externes</c:v>
                </c:pt>
                <c:pt idx="2">
                  <c:v>Energie, électricité</c:v>
                </c:pt>
                <c:pt idx="3">
                  <c:v>Carburants et combustibles</c:v>
                </c:pt>
                <c:pt idx="4">
                  <c:v>Alimentation</c:v>
                </c:pt>
              </c:strCache>
            </c:strRef>
          </c:cat>
          <c:val>
            <c:numRef>
              <c:f>Bilan!$J$36:$J$40</c:f>
              <c:numCache>
                <c:formatCode>0.00%</c:formatCode>
                <c:ptCount val="5"/>
                <c:pt idx="0" formatCode="0%">
                  <c:v>1</c:v>
                </c:pt>
                <c:pt idx="1">
                  <c:v>0.17750524298063311</c:v>
                </c:pt>
                <c:pt idx="2">
                  <c:v>1.4812849111069077E-2</c:v>
                </c:pt>
                <c:pt idx="3">
                  <c:v>4.5632712640925549E-3</c:v>
                </c:pt>
                <c:pt idx="4">
                  <c:v>3.981354182399359E-3</c:v>
                </c:pt>
              </c:numCache>
            </c:numRef>
          </c:val>
          <c:extLst>
            <c:ext xmlns:c16="http://schemas.microsoft.com/office/drawing/2014/chart" uri="{C3380CC4-5D6E-409C-BE32-E72D297353CC}">
              <c16:uniqueId val="{0000000A-1428-4C35-80B3-AAD22E8379B1}"/>
            </c:ext>
          </c:extLst>
        </c:ser>
        <c:dLbls>
          <c:showLegendKey val="0"/>
          <c:showVal val="0"/>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0.70956</cdr:x>
      <cdr:y>0.38086</cdr:y>
    </cdr:from>
    <cdr:to>
      <cdr:x>0.95617</cdr:x>
      <cdr:y>0.5</cdr:y>
    </cdr:to>
    <cdr:sp macro="" textlink="">
      <cdr:nvSpPr>
        <cdr:cNvPr id="4" name="Légende encadrée 2 3"/>
        <cdr:cNvSpPr/>
      </cdr:nvSpPr>
      <cdr:spPr>
        <a:xfrm xmlns:a="http://schemas.openxmlformats.org/drawingml/2006/main">
          <a:off x="2730457" y="1674179"/>
          <a:ext cx="948967" cy="523715"/>
        </a:xfrm>
        <a:prstGeom xmlns:a="http://schemas.openxmlformats.org/drawingml/2006/main" prst="borderCallout2">
          <a:avLst>
            <a:gd name="adj1" fmla="val 18750"/>
            <a:gd name="adj2" fmla="val -344"/>
            <a:gd name="adj3" fmla="val 18750"/>
            <a:gd name="adj4" fmla="val -16667"/>
            <a:gd name="adj5" fmla="val 112500"/>
            <a:gd name="adj6" fmla="val -46667"/>
          </a:avLst>
        </a:prstGeom>
        <a:noFill xmlns:a="http://schemas.openxmlformats.org/drawingml/2006/main"/>
        <a:ln xmlns:a="http://schemas.openxmlformats.org/drawingml/2006/main" w="12700">
          <a:solidFill>
            <a:schemeClr val="accent2"/>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fr-FR"/>
        </a:p>
      </cdr:txBody>
    </cdr:sp>
  </cdr:relSizeAnchor>
  <cdr:relSizeAnchor xmlns:cdr="http://schemas.openxmlformats.org/drawingml/2006/chartDrawing">
    <cdr:from>
      <cdr:x>0.71007</cdr:x>
      <cdr:y>0.38252</cdr:y>
    </cdr:from>
    <cdr:to>
      <cdr:x>0.95661</cdr:x>
      <cdr:y>0.4213</cdr:y>
    </cdr:to>
    <cdr:sp macro="" textlink="">
      <cdr:nvSpPr>
        <cdr:cNvPr id="5" name="ZoneTexte 1"/>
        <cdr:cNvSpPr txBox="1"/>
      </cdr:nvSpPr>
      <cdr:spPr>
        <a:xfrm xmlns:a="http://schemas.openxmlformats.org/drawingml/2006/main">
          <a:off x="4078337" y="2129632"/>
          <a:ext cx="1416050" cy="2159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FR" sz="900" dirty="0"/>
            <a:t>Compensation de pertes de recettes</a:t>
          </a:r>
        </a:p>
      </cdr:txBody>
    </cdr:sp>
  </cdr:relSizeAnchor>
  <cdr:relSizeAnchor xmlns:cdr="http://schemas.openxmlformats.org/drawingml/2006/chartDrawing">
    <cdr:from>
      <cdr:x>0.6046</cdr:x>
      <cdr:y>0.65949</cdr:y>
    </cdr:from>
    <cdr:to>
      <cdr:x>0.88926</cdr:x>
      <cdr:y>0.78296</cdr:y>
    </cdr:to>
    <cdr:sp macro="" textlink="">
      <cdr:nvSpPr>
        <cdr:cNvPr id="6" name="Légende encadrée 2 5"/>
        <cdr:cNvSpPr/>
      </cdr:nvSpPr>
      <cdr:spPr>
        <a:xfrm xmlns:a="http://schemas.openxmlformats.org/drawingml/2006/main">
          <a:off x="2326565" y="2898972"/>
          <a:ext cx="1095407" cy="542745"/>
        </a:xfrm>
        <a:prstGeom xmlns:a="http://schemas.openxmlformats.org/drawingml/2006/main" prst="borderCallout2">
          <a:avLst>
            <a:gd name="adj1" fmla="val 18750"/>
            <a:gd name="adj2" fmla="val -344"/>
            <a:gd name="adj3" fmla="val 18750"/>
            <a:gd name="adj4" fmla="val -16667"/>
            <a:gd name="adj5" fmla="val -35790"/>
            <a:gd name="adj6" fmla="val -16779"/>
          </a:avLst>
        </a:prstGeom>
        <a:noFill xmlns:a="http://schemas.openxmlformats.org/drawingml/2006/main"/>
        <a:ln xmlns:a="http://schemas.openxmlformats.org/drawingml/2006/main" w="12700">
          <a:solidFill>
            <a:schemeClr val="accent3"/>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fr-FR" sz="900" dirty="0">
              <a:solidFill>
                <a:schemeClr val="tx1"/>
              </a:solidFill>
            </a:rPr>
            <a:t>Dotations de soutien à l’investissement</a:t>
          </a:r>
        </a:p>
      </cdr:txBody>
    </cdr:sp>
  </cdr:relSizeAnchor>
  <cdr:relSizeAnchor xmlns:cdr="http://schemas.openxmlformats.org/drawingml/2006/chartDrawing">
    <cdr:from>
      <cdr:x>0.01989</cdr:x>
      <cdr:y>0.64688</cdr:y>
    </cdr:from>
    <cdr:to>
      <cdr:x>0.21747</cdr:x>
      <cdr:y>0.75437</cdr:y>
    </cdr:to>
    <cdr:sp macro="" textlink="">
      <cdr:nvSpPr>
        <cdr:cNvPr id="7" name="Légende encadrée 2 6"/>
        <cdr:cNvSpPr/>
      </cdr:nvSpPr>
      <cdr:spPr>
        <a:xfrm xmlns:a="http://schemas.openxmlformats.org/drawingml/2006/main">
          <a:off x="76523" y="2843540"/>
          <a:ext cx="760334" cy="472504"/>
        </a:xfrm>
        <a:prstGeom xmlns:a="http://schemas.openxmlformats.org/drawingml/2006/main" prst="borderCallout2">
          <a:avLst>
            <a:gd name="adj1" fmla="val -1452"/>
            <a:gd name="adj2" fmla="val 49644"/>
            <a:gd name="adj3" fmla="val -43267"/>
            <a:gd name="adj4" fmla="val 49328"/>
            <a:gd name="adj5" fmla="val -96052"/>
            <a:gd name="adj6" fmla="val 89978"/>
          </a:avLst>
        </a:prstGeom>
        <a:noFill xmlns:a="http://schemas.openxmlformats.org/drawingml/2006/main"/>
        <a:ln xmlns:a="http://schemas.openxmlformats.org/drawingml/2006/main" w="12700">
          <a:solidFill>
            <a:schemeClr val="accent4"/>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fr-FR" sz="900" dirty="0">
              <a:solidFill>
                <a:schemeClr val="tx1"/>
              </a:solidFill>
            </a:rPr>
            <a:t>Mesures sectorielles du PRE</a:t>
          </a:r>
        </a:p>
      </cdr:txBody>
    </cdr:sp>
  </cdr:relSizeAnchor>
  <cdr:relSizeAnchor xmlns:cdr="http://schemas.openxmlformats.org/drawingml/2006/chartDrawing">
    <cdr:from>
      <cdr:x>0.1659</cdr:x>
      <cdr:y>0.08069</cdr:y>
    </cdr:from>
    <cdr:to>
      <cdr:x>0.47882</cdr:x>
      <cdr:y>0.19681</cdr:y>
    </cdr:to>
    <cdr:sp macro="" textlink="">
      <cdr:nvSpPr>
        <cdr:cNvPr id="8" name="Légende encadrée 2 7"/>
        <cdr:cNvSpPr/>
      </cdr:nvSpPr>
      <cdr:spPr>
        <a:xfrm xmlns:a="http://schemas.openxmlformats.org/drawingml/2006/main">
          <a:off x="638395" y="354695"/>
          <a:ext cx="1204145" cy="510443"/>
        </a:xfrm>
        <a:prstGeom xmlns:a="http://schemas.openxmlformats.org/drawingml/2006/main" prst="borderCallout2">
          <a:avLst>
            <a:gd name="adj1" fmla="val 99371"/>
            <a:gd name="adj2" fmla="val 53973"/>
            <a:gd name="adj3" fmla="val 130520"/>
            <a:gd name="adj4" fmla="val 53678"/>
            <a:gd name="adj5" fmla="val 134675"/>
            <a:gd name="adj6" fmla="val 64723"/>
          </a:avLst>
        </a:prstGeom>
        <a:noFill xmlns:a="http://schemas.openxmlformats.org/drawingml/2006/main"/>
        <a:ln xmlns:a="http://schemas.openxmlformats.org/drawingml/2006/main" w="12700">
          <a:solidFill>
            <a:schemeClr val="tx2"/>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fr-FR" sz="900" dirty="0">
              <a:solidFill>
                <a:schemeClr val="tx1"/>
              </a:solidFill>
            </a:rPr>
            <a:t>Soutien face aux charges exceptionnelles</a:t>
          </a:r>
        </a:p>
      </cdr:txBody>
    </cdr:sp>
  </cdr:relSizeAnchor>
  <cdr:relSizeAnchor xmlns:cdr="http://schemas.openxmlformats.org/drawingml/2006/chartDrawing">
    <cdr:from>
      <cdr:x>0.55631</cdr:x>
      <cdr:y>0.19993</cdr:y>
    </cdr:from>
    <cdr:to>
      <cdr:x>0.94557</cdr:x>
      <cdr:y>0.24947</cdr:y>
    </cdr:to>
    <cdr:sp macro="" textlink="">
      <cdr:nvSpPr>
        <cdr:cNvPr id="9" name="Légende encadrée 2 8"/>
        <cdr:cNvSpPr/>
      </cdr:nvSpPr>
      <cdr:spPr>
        <a:xfrm xmlns:a="http://schemas.openxmlformats.org/drawingml/2006/main">
          <a:off x="2140739" y="878846"/>
          <a:ext cx="1497922" cy="217780"/>
        </a:xfrm>
        <a:prstGeom xmlns:a="http://schemas.openxmlformats.org/drawingml/2006/main" prst="borderCallout2">
          <a:avLst>
            <a:gd name="adj1" fmla="val 54531"/>
            <a:gd name="adj2" fmla="val 40"/>
            <a:gd name="adj3" fmla="val 122367"/>
            <a:gd name="adj4" fmla="val -21591"/>
            <a:gd name="adj5" fmla="val 176417"/>
            <a:gd name="adj6" fmla="val 4052"/>
          </a:avLst>
        </a:prstGeom>
        <a:noFill xmlns:a="http://schemas.openxmlformats.org/drawingml/2006/main"/>
        <a:ln xmlns:a="http://schemas.openxmlformats.org/drawingml/2006/main" w="12700">
          <a:solidFill>
            <a:srgbClr val="95C11F"/>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fr-FR" sz="900" dirty="0">
              <a:solidFill>
                <a:schemeClr val="tx1"/>
              </a:solidFill>
            </a:rPr>
            <a:t>Avances remboursables</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276600" cy="53657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4281488" y="0"/>
            <a:ext cx="3276600" cy="536575"/>
          </a:xfrm>
          <a:prstGeom prst="rect">
            <a:avLst/>
          </a:prstGeom>
        </p:spPr>
        <p:txBody>
          <a:bodyPr vert="horz" lIns="91440" tIns="45720" rIns="91440" bIns="45720" rtlCol="0"/>
          <a:lstStyle>
            <a:lvl1pPr algn="r">
              <a:defRPr sz="1200"/>
            </a:lvl1pPr>
          </a:lstStyle>
          <a:p>
            <a:fld id="{1C91802C-274F-4BDC-AB60-528B4827E4D5}" type="datetimeFigureOut">
              <a:rPr lang="fr-FR" smtClean="0"/>
              <a:t>16/02/2022</a:t>
            </a:fld>
            <a:endParaRPr lang="fr-FR"/>
          </a:p>
        </p:txBody>
      </p:sp>
      <p:sp>
        <p:nvSpPr>
          <p:cNvPr id="4" name="Espace réservé de l'image des diapositives 3"/>
          <p:cNvSpPr>
            <a:spLocks noGrp="1" noRot="1" noChangeAspect="1"/>
          </p:cNvSpPr>
          <p:nvPr>
            <p:ph type="sldImg" idx="2"/>
          </p:nvPr>
        </p:nvSpPr>
        <p:spPr>
          <a:xfrm>
            <a:off x="573088" y="1336675"/>
            <a:ext cx="6413500" cy="3608388"/>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755650" y="5145088"/>
            <a:ext cx="6048375" cy="42100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10155238"/>
            <a:ext cx="3276600" cy="53657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4281488" y="10155238"/>
            <a:ext cx="3276600" cy="536575"/>
          </a:xfrm>
          <a:prstGeom prst="rect">
            <a:avLst/>
          </a:prstGeom>
        </p:spPr>
        <p:txBody>
          <a:bodyPr vert="horz" lIns="91440" tIns="45720" rIns="91440" bIns="45720" rtlCol="0" anchor="b"/>
          <a:lstStyle>
            <a:lvl1pPr algn="r">
              <a:defRPr sz="1200"/>
            </a:lvl1pPr>
          </a:lstStyle>
          <a:p>
            <a:fld id="{641100CC-9162-49B0-9F16-23D9227CD9B9}" type="slidenum">
              <a:rPr lang="fr-FR" smtClean="0"/>
              <a:t>‹N°›</a:t>
            </a:fld>
            <a:endParaRPr lang="fr-FR"/>
          </a:p>
        </p:txBody>
      </p:sp>
    </p:spTree>
    <p:extLst>
      <p:ext uri="{BB962C8B-B14F-4D97-AF65-F5344CB8AC3E}">
        <p14:creationId xmlns:p14="http://schemas.microsoft.com/office/powerpoint/2010/main" val="2206343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b="1" u="sng"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solidFill>
                  <a:prstClr val="black"/>
                </a:solidFill>
              </a:rPr>
              <a:pPr/>
              <a:t>4</a:t>
            </a:fld>
            <a:endParaRPr lang="fr-FR" dirty="0">
              <a:solidFill>
                <a:prstClr val="black"/>
              </a:solidFill>
            </a:endParaRPr>
          </a:p>
        </p:txBody>
      </p:sp>
    </p:spTree>
    <p:extLst>
      <p:ext uri="{BB962C8B-B14F-4D97-AF65-F5344CB8AC3E}">
        <p14:creationId xmlns:p14="http://schemas.microsoft.com/office/powerpoint/2010/main" val="25414954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41100CC-9162-49B0-9F16-23D9227CD9B9}" type="slidenum">
              <a:rPr lang="fr-FR" smtClean="0"/>
              <a:t>29</a:t>
            </a:fld>
            <a:endParaRPr lang="fr-FR"/>
          </a:p>
        </p:txBody>
      </p:sp>
    </p:spTree>
    <p:extLst>
      <p:ext uri="{BB962C8B-B14F-4D97-AF65-F5344CB8AC3E}">
        <p14:creationId xmlns:p14="http://schemas.microsoft.com/office/powerpoint/2010/main" val="15485339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b="1" u="sng"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solidFill>
                  <a:prstClr val="black"/>
                </a:solidFill>
              </a:rPr>
              <a:pPr/>
              <a:t>5</a:t>
            </a:fld>
            <a:endParaRPr lang="fr-FR" dirty="0">
              <a:solidFill>
                <a:prstClr val="black"/>
              </a:solidFill>
            </a:endParaRPr>
          </a:p>
        </p:txBody>
      </p:sp>
    </p:spTree>
    <p:extLst>
      <p:ext uri="{BB962C8B-B14F-4D97-AF65-F5344CB8AC3E}">
        <p14:creationId xmlns:p14="http://schemas.microsoft.com/office/powerpoint/2010/main" val="1396350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41100CC-9162-49B0-9F16-23D9227CD9B9}" type="slidenum">
              <a:rPr lang="fr-FR" smtClean="0"/>
              <a:t>7</a:t>
            </a:fld>
            <a:endParaRPr lang="fr-FR"/>
          </a:p>
        </p:txBody>
      </p:sp>
    </p:spTree>
    <p:extLst>
      <p:ext uri="{BB962C8B-B14F-4D97-AF65-F5344CB8AC3E}">
        <p14:creationId xmlns:p14="http://schemas.microsoft.com/office/powerpoint/2010/main" val="4091861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41100CC-9162-49B0-9F16-23D9227CD9B9}" type="slidenum">
              <a:rPr lang="fr-FR" smtClean="0"/>
              <a:t>10</a:t>
            </a:fld>
            <a:endParaRPr lang="fr-FR"/>
          </a:p>
        </p:txBody>
      </p:sp>
    </p:spTree>
    <p:extLst>
      <p:ext uri="{BB962C8B-B14F-4D97-AF65-F5344CB8AC3E}">
        <p14:creationId xmlns:p14="http://schemas.microsoft.com/office/powerpoint/2010/main" val="852909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b="1" u="sng"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17</a:t>
            </a:fld>
            <a:endParaRPr lang="fr-FR" dirty="0"/>
          </a:p>
        </p:txBody>
      </p:sp>
    </p:spTree>
    <p:extLst>
      <p:ext uri="{BB962C8B-B14F-4D97-AF65-F5344CB8AC3E}">
        <p14:creationId xmlns:p14="http://schemas.microsoft.com/office/powerpoint/2010/main" val="7128928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b="1" u="sng"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18</a:t>
            </a:fld>
            <a:endParaRPr lang="fr-FR" dirty="0"/>
          </a:p>
        </p:txBody>
      </p:sp>
    </p:spTree>
    <p:extLst>
      <p:ext uri="{BB962C8B-B14F-4D97-AF65-F5344CB8AC3E}">
        <p14:creationId xmlns:p14="http://schemas.microsoft.com/office/powerpoint/2010/main" val="14039918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b="1" u="sng"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19</a:t>
            </a:fld>
            <a:endParaRPr lang="fr-FR" dirty="0"/>
          </a:p>
        </p:txBody>
      </p:sp>
    </p:spTree>
    <p:extLst>
      <p:ext uri="{BB962C8B-B14F-4D97-AF65-F5344CB8AC3E}">
        <p14:creationId xmlns:p14="http://schemas.microsoft.com/office/powerpoint/2010/main" val="29285382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41100CC-9162-49B0-9F16-23D9227CD9B9}" type="slidenum">
              <a:rPr lang="fr-FR" smtClean="0"/>
              <a:t>25</a:t>
            </a:fld>
            <a:endParaRPr lang="fr-FR"/>
          </a:p>
        </p:txBody>
      </p:sp>
    </p:spTree>
    <p:extLst>
      <p:ext uri="{BB962C8B-B14F-4D97-AF65-F5344CB8AC3E}">
        <p14:creationId xmlns:p14="http://schemas.microsoft.com/office/powerpoint/2010/main" val="28529748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41100CC-9162-49B0-9F16-23D9227CD9B9}" type="slidenum">
              <a:rPr lang="fr-FR" smtClean="0"/>
              <a:t>28</a:t>
            </a:fld>
            <a:endParaRPr lang="fr-FR"/>
          </a:p>
        </p:txBody>
      </p:sp>
    </p:spTree>
    <p:extLst>
      <p:ext uri="{BB962C8B-B14F-4D97-AF65-F5344CB8AC3E}">
        <p14:creationId xmlns:p14="http://schemas.microsoft.com/office/powerpoint/2010/main" val="3324751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360000" y="900000"/>
            <a:ext cx="8423640" cy="719640"/>
          </a:xfrm>
          <a:prstGeom prst="rect">
            <a:avLst/>
          </a:prstGeom>
        </p:spPr>
        <p:txBody>
          <a:bodyPr lIns="0" tIns="0" rIns="0" bIns="0" anchor="ctr">
            <a:spAutoFit/>
          </a:bodyPr>
          <a:lstStyle/>
          <a:p>
            <a:endParaRPr lang="fr-FR" sz="1800" b="0" strike="noStrike" spc="-1">
              <a:solidFill>
                <a:srgbClr val="000000"/>
              </a:solidFill>
              <a:latin typeface="Arial"/>
            </a:endParaRPr>
          </a:p>
        </p:txBody>
      </p:sp>
      <p:sp>
        <p:nvSpPr>
          <p:cNvPr id="31" name="PlaceHolder 2"/>
          <p:cNvSpPr>
            <a:spLocks noGrp="1"/>
          </p:cNvSpPr>
          <p:nvPr>
            <p:ph type="body"/>
          </p:nvPr>
        </p:nvSpPr>
        <p:spPr>
          <a:xfrm>
            <a:off x="3312000" y="180000"/>
            <a:ext cx="5471640" cy="17136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32" name="PlaceHolder 3"/>
          <p:cNvSpPr>
            <a:spLocks noGrp="1"/>
          </p:cNvSpPr>
          <p:nvPr>
            <p:ph type="body"/>
          </p:nvPr>
        </p:nvSpPr>
        <p:spPr>
          <a:xfrm>
            <a:off x="3312000" y="367920"/>
            <a:ext cx="5471640" cy="171360"/>
          </a:xfrm>
          <a:prstGeom prst="rect">
            <a:avLst/>
          </a:prstGeom>
        </p:spPr>
        <p:txBody>
          <a:bodyPr lIns="0" tIns="0" rIns="0" bIns="0">
            <a:normAutofit/>
          </a:bodyPr>
          <a:lstStyle/>
          <a:p>
            <a:endParaRPr lang="fr-FR" sz="1050" b="0" strike="noStrike" spc="-1">
              <a:solidFill>
                <a:srgbClr val="000000"/>
              </a:solid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360000" y="900000"/>
            <a:ext cx="8423640" cy="719640"/>
          </a:xfrm>
          <a:prstGeom prst="rect">
            <a:avLst/>
          </a:prstGeom>
        </p:spPr>
        <p:txBody>
          <a:bodyPr lIns="0" tIns="0" rIns="0" bIns="0" anchor="ctr">
            <a:spAutoFit/>
          </a:bodyPr>
          <a:lstStyle/>
          <a:p>
            <a:endParaRPr lang="fr-FR" sz="1800" b="0" strike="noStrike" spc="-1">
              <a:solidFill>
                <a:srgbClr val="000000"/>
              </a:solidFill>
              <a:latin typeface="Arial"/>
            </a:endParaRPr>
          </a:p>
        </p:txBody>
      </p:sp>
      <p:sp>
        <p:nvSpPr>
          <p:cNvPr id="34" name="PlaceHolder 2"/>
          <p:cNvSpPr>
            <a:spLocks noGrp="1"/>
          </p:cNvSpPr>
          <p:nvPr>
            <p:ph type="body"/>
          </p:nvPr>
        </p:nvSpPr>
        <p:spPr>
          <a:xfrm>
            <a:off x="3312000" y="180000"/>
            <a:ext cx="2670120" cy="17136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35" name="PlaceHolder 3"/>
          <p:cNvSpPr>
            <a:spLocks noGrp="1"/>
          </p:cNvSpPr>
          <p:nvPr>
            <p:ph type="body"/>
          </p:nvPr>
        </p:nvSpPr>
        <p:spPr>
          <a:xfrm>
            <a:off x="6116040" y="180000"/>
            <a:ext cx="2670120" cy="17136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36" name="PlaceHolder 4"/>
          <p:cNvSpPr>
            <a:spLocks noGrp="1"/>
          </p:cNvSpPr>
          <p:nvPr>
            <p:ph type="body"/>
          </p:nvPr>
        </p:nvSpPr>
        <p:spPr>
          <a:xfrm>
            <a:off x="3312000" y="367920"/>
            <a:ext cx="2670120" cy="17136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37" name="PlaceHolder 5"/>
          <p:cNvSpPr>
            <a:spLocks noGrp="1"/>
          </p:cNvSpPr>
          <p:nvPr>
            <p:ph type="body"/>
          </p:nvPr>
        </p:nvSpPr>
        <p:spPr>
          <a:xfrm>
            <a:off x="6116040" y="367920"/>
            <a:ext cx="2670120" cy="171360"/>
          </a:xfrm>
          <a:prstGeom prst="rect">
            <a:avLst/>
          </a:prstGeom>
        </p:spPr>
        <p:txBody>
          <a:bodyPr lIns="0" tIns="0" rIns="0" bIns="0">
            <a:normAutofit/>
          </a:bodyPr>
          <a:lstStyle/>
          <a:p>
            <a:endParaRPr lang="fr-FR" sz="1050" b="0" strike="noStrike" spc="-1">
              <a:solidFill>
                <a:srgbClr val="000000"/>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360000" y="900000"/>
            <a:ext cx="8423640" cy="719640"/>
          </a:xfrm>
          <a:prstGeom prst="rect">
            <a:avLst/>
          </a:prstGeom>
        </p:spPr>
        <p:txBody>
          <a:bodyPr lIns="0" tIns="0" rIns="0" bIns="0" anchor="ctr">
            <a:spAutoFit/>
          </a:bodyPr>
          <a:lstStyle/>
          <a:p>
            <a:endParaRPr lang="fr-FR" sz="1800" b="0" strike="noStrike" spc="-1">
              <a:solidFill>
                <a:srgbClr val="000000"/>
              </a:solidFill>
              <a:latin typeface="Arial"/>
            </a:endParaRPr>
          </a:p>
        </p:txBody>
      </p:sp>
      <p:sp>
        <p:nvSpPr>
          <p:cNvPr id="39" name="PlaceHolder 2"/>
          <p:cNvSpPr>
            <a:spLocks noGrp="1"/>
          </p:cNvSpPr>
          <p:nvPr>
            <p:ph type="body"/>
          </p:nvPr>
        </p:nvSpPr>
        <p:spPr>
          <a:xfrm>
            <a:off x="3312000" y="180000"/>
            <a:ext cx="1761480" cy="171360"/>
          </a:xfrm>
          <a:prstGeom prst="rect">
            <a:avLst/>
          </a:prstGeom>
        </p:spPr>
        <p:txBody>
          <a:bodyPr lIns="0" tIns="0" rIns="0" bIns="0">
            <a:normAutofit fontScale="43000"/>
          </a:bodyPr>
          <a:lstStyle/>
          <a:p>
            <a:endParaRPr lang="fr-FR" sz="1050" b="0" strike="noStrike" spc="-1">
              <a:solidFill>
                <a:srgbClr val="000000"/>
              </a:solidFill>
              <a:latin typeface="Arial"/>
            </a:endParaRPr>
          </a:p>
        </p:txBody>
      </p:sp>
      <p:sp>
        <p:nvSpPr>
          <p:cNvPr id="40" name="PlaceHolder 3"/>
          <p:cNvSpPr>
            <a:spLocks noGrp="1"/>
          </p:cNvSpPr>
          <p:nvPr>
            <p:ph type="body"/>
          </p:nvPr>
        </p:nvSpPr>
        <p:spPr>
          <a:xfrm>
            <a:off x="5162040" y="180000"/>
            <a:ext cx="1761480" cy="171360"/>
          </a:xfrm>
          <a:prstGeom prst="rect">
            <a:avLst/>
          </a:prstGeom>
        </p:spPr>
        <p:txBody>
          <a:bodyPr lIns="0" tIns="0" rIns="0" bIns="0">
            <a:normAutofit fontScale="43000"/>
          </a:bodyPr>
          <a:lstStyle/>
          <a:p>
            <a:endParaRPr lang="fr-FR" sz="1050" b="0" strike="noStrike" spc="-1">
              <a:solidFill>
                <a:srgbClr val="000000"/>
              </a:solidFill>
              <a:latin typeface="Arial"/>
            </a:endParaRPr>
          </a:p>
        </p:txBody>
      </p:sp>
      <p:sp>
        <p:nvSpPr>
          <p:cNvPr id="41" name="PlaceHolder 4"/>
          <p:cNvSpPr>
            <a:spLocks noGrp="1"/>
          </p:cNvSpPr>
          <p:nvPr>
            <p:ph type="body"/>
          </p:nvPr>
        </p:nvSpPr>
        <p:spPr>
          <a:xfrm>
            <a:off x="7011720" y="180000"/>
            <a:ext cx="1761480" cy="171360"/>
          </a:xfrm>
          <a:prstGeom prst="rect">
            <a:avLst/>
          </a:prstGeom>
        </p:spPr>
        <p:txBody>
          <a:bodyPr lIns="0" tIns="0" rIns="0" bIns="0">
            <a:normAutofit fontScale="43000"/>
          </a:bodyPr>
          <a:lstStyle/>
          <a:p>
            <a:endParaRPr lang="fr-FR" sz="1050" b="0" strike="noStrike" spc="-1">
              <a:solidFill>
                <a:srgbClr val="000000"/>
              </a:solidFill>
              <a:latin typeface="Arial"/>
            </a:endParaRPr>
          </a:p>
        </p:txBody>
      </p:sp>
      <p:sp>
        <p:nvSpPr>
          <p:cNvPr id="42" name="PlaceHolder 5"/>
          <p:cNvSpPr>
            <a:spLocks noGrp="1"/>
          </p:cNvSpPr>
          <p:nvPr>
            <p:ph type="body"/>
          </p:nvPr>
        </p:nvSpPr>
        <p:spPr>
          <a:xfrm>
            <a:off x="3312000" y="367920"/>
            <a:ext cx="1761480" cy="171360"/>
          </a:xfrm>
          <a:prstGeom prst="rect">
            <a:avLst/>
          </a:prstGeom>
        </p:spPr>
        <p:txBody>
          <a:bodyPr lIns="0" tIns="0" rIns="0" bIns="0">
            <a:normAutofit fontScale="43000"/>
          </a:bodyPr>
          <a:lstStyle/>
          <a:p>
            <a:endParaRPr lang="fr-FR" sz="1050" b="0" strike="noStrike" spc="-1">
              <a:solidFill>
                <a:srgbClr val="000000"/>
              </a:solidFill>
              <a:latin typeface="Arial"/>
            </a:endParaRPr>
          </a:p>
        </p:txBody>
      </p:sp>
      <p:sp>
        <p:nvSpPr>
          <p:cNvPr id="43" name="PlaceHolder 6"/>
          <p:cNvSpPr>
            <a:spLocks noGrp="1"/>
          </p:cNvSpPr>
          <p:nvPr>
            <p:ph type="body"/>
          </p:nvPr>
        </p:nvSpPr>
        <p:spPr>
          <a:xfrm>
            <a:off x="5162040" y="367920"/>
            <a:ext cx="1761480" cy="171360"/>
          </a:xfrm>
          <a:prstGeom prst="rect">
            <a:avLst/>
          </a:prstGeom>
        </p:spPr>
        <p:txBody>
          <a:bodyPr lIns="0" tIns="0" rIns="0" bIns="0">
            <a:normAutofit fontScale="43000"/>
          </a:bodyPr>
          <a:lstStyle/>
          <a:p>
            <a:endParaRPr lang="fr-FR" sz="1050" b="0" strike="noStrike" spc="-1">
              <a:solidFill>
                <a:srgbClr val="000000"/>
              </a:solidFill>
              <a:latin typeface="Arial"/>
            </a:endParaRPr>
          </a:p>
        </p:txBody>
      </p:sp>
      <p:sp>
        <p:nvSpPr>
          <p:cNvPr id="44" name="PlaceHolder 7"/>
          <p:cNvSpPr>
            <a:spLocks noGrp="1"/>
          </p:cNvSpPr>
          <p:nvPr>
            <p:ph type="body"/>
          </p:nvPr>
        </p:nvSpPr>
        <p:spPr>
          <a:xfrm>
            <a:off x="7011720" y="367920"/>
            <a:ext cx="1761480" cy="171360"/>
          </a:xfrm>
          <a:prstGeom prst="rect">
            <a:avLst/>
          </a:prstGeom>
        </p:spPr>
        <p:txBody>
          <a:bodyPr lIns="0" tIns="0" rIns="0" bIns="0">
            <a:normAutofit fontScale="43000"/>
          </a:bodyPr>
          <a:lstStyle/>
          <a:p>
            <a:endParaRPr lang="fr-FR" sz="1050" b="0" strike="noStrike" spc="-1">
              <a:solidFill>
                <a:srgbClr val="000000"/>
              </a:solidFill>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4" name="PlaceHolder 1"/>
          <p:cNvSpPr>
            <a:spLocks noGrp="1"/>
          </p:cNvSpPr>
          <p:nvPr>
            <p:ph type="title"/>
          </p:nvPr>
        </p:nvSpPr>
        <p:spPr>
          <a:xfrm>
            <a:off x="360000" y="900000"/>
            <a:ext cx="8423640" cy="719640"/>
          </a:xfrm>
          <a:prstGeom prst="rect">
            <a:avLst/>
          </a:prstGeom>
        </p:spPr>
        <p:txBody>
          <a:bodyPr lIns="0" tIns="0" rIns="0" bIns="0" anchor="ctr">
            <a:spAutoFit/>
          </a:bodyPr>
          <a:lstStyle/>
          <a:p>
            <a:endParaRPr lang="fr-FR" sz="1800" b="0" strike="noStrike" spc="-1">
              <a:solidFill>
                <a:srgbClr val="000000"/>
              </a:solidFill>
              <a:latin typeface="Arial"/>
            </a:endParaRPr>
          </a:p>
        </p:txBody>
      </p:sp>
      <p:sp>
        <p:nvSpPr>
          <p:cNvPr id="55" name="PlaceHolder 2"/>
          <p:cNvSpPr>
            <a:spLocks noGrp="1"/>
          </p:cNvSpPr>
          <p:nvPr>
            <p:ph type="subTitle"/>
          </p:nvPr>
        </p:nvSpPr>
        <p:spPr>
          <a:xfrm>
            <a:off x="3312000" y="131760"/>
            <a:ext cx="5471640" cy="456120"/>
          </a:xfrm>
          <a:prstGeom prst="rect">
            <a:avLst/>
          </a:prstGeom>
        </p:spPr>
        <p:txBody>
          <a:bodyPr lIns="0" tIns="0" rIns="0" bIns="0" anchor="ctr">
            <a:spAutoFit/>
          </a:bodyPr>
          <a:lstStyle/>
          <a:p>
            <a:pPr algn="ctr"/>
            <a:endParaRPr lang="fr-FR"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360000" y="900000"/>
            <a:ext cx="8423640" cy="719640"/>
          </a:xfrm>
          <a:prstGeom prst="rect">
            <a:avLst/>
          </a:prstGeom>
        </p:spPr>
        <p:txBody>
          <a:bodyPr lIns="0" tIns="0" rIns="0" bIns="0" anchor="ctr">
            <a:spAutoFit/>
          </a:bodyPr>
          <a:lstStyle/>
          <a:p>
            <a:endParaRPr lang="fr-FR" sz="1800" b="0" strike="noStrike" spc="-1">
              <a:solidFill>
                <a:srgbClr val="000000"/>
              </a:solidFill>
              <a:latin typeface="Arial"/>
            </a:endParaRPr>
          </a:p>
        </p:txBody>
      </p:sp>
      <p:sp>
        <p:nvSpPr>
          <p:cNvPr id="57" name="PlaceHolder 2"/>
          <p:cNvSpPr>
            <a:spLocks noGrp="1"/>
          </p:cNvSpPr>
          <p:nvPr>
            <p:ph type="body"/>
          </p:nvPr>
        </p:nvSpPr>
        <p:spPr>
          <a:xfrm>
            <a:off x="3312000" y="180000"/>
            <a:ext cx="5471640" cy="359640"/>
          </a:xfrm>
          <a:prstGeom prst="rect">
            <a:avLst/>
          </a:prstGeom>
        </p:spPr>
        <p:txBody>
          <a:bodyPr lIns="0" tIns="0" rIns="0" bIns="0">
            <a:normAutofit/>
          </a:bodyPr>
          <a:lstStyle/>
          <a:p>
            <a:endParaRPr lang="fr-FR" sz="1050" b="0" strike="noStrike" spc="-1">
              <a:solidFill>
                <a:srgbClr val="000000"/>
              </a:solid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360000" y="900000"/>
            <a:ext cx="8423640" cy="719640"/>
          </a:xfrm>
          <a:prstGeom prst="rect">
            <a:avLst/>
          </a:prstGeom>
        </p:spPr>
        <p:txBody>
          <a:bodyPr lIns="0" tIns="0" rIns="0" bIns="0" anchor="ctr">
            <a:spAutoFit/>
          </a:bodyPr>
          <a:lstStyle/>
          <a:p>
            <a:endParaRPr lang="fr-FR" sz="1800" b="0" strike="noStrike" spc="-1">
              <a:solidFill>
                <a:srgbClr val="000000"/>
              </a:solidFill>
              <a:latin typeface="Arial"/>
            </a:endParaRPr>
          </a:p>
        </p:txBody>
      </p:sp>
      <p:sp>
        <p:nvSpPr>
          <p:cNvPr id="59" name="PlaceHolder 2"/>
          <p:cNvSpPr>
            <a:spLocks noGrp="1"/>
          </p:cNvSpPr>
          <p:nvPr>
            <p:ph type="body"/>
          </p:nvPr>
        </p:nvSpPr>
        <p:spPr>
          <a:xfrm>
            <a:off x="3312000" y="180000"/>
            <a:ext cx="2670120" cy="35964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60" name="PlaceHolder 3"/>
          <p:cNvSpPr>
            <a:spLocks noGrp="1"/>
          </p:cNvSpPr>
          <p:nvPr>
            <p:ph type="body"/>
          </p:nvPr>
        </p:nvSpPr>
        <p:spPr>
          <a:xfrm>
            <a:off x="6116040" y="180000"/>
            <a:ext cx="2670120" cy="359640"/>
          </a:xfrm>
          <a:prstGeom prst="rect">
            <a:avLst/>
          </a:prstGeom>
        </p:spPr>
        <p:txBody>
          <a:bodyPr lIns="0" tIns="0" rIns="0" bIns="0">
            <a:normAutofit/>
          </a:bodyPr>
          <a:lstStyle/>
          <a:p>
            <a:endParaRPr lang="fr-FR" sz="1050" b="0" strike="noStrike" spc="-1">
              <a:solidFill>
                <a:srgbClr val="000000"/>
              </a:solid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1" name="PlaceHolder 1"/>
          <p:cNvSpPr>
            <a:spLocks noGrp="1"/>
          </p:cNvSpPr>
          <p:nvPr>
            <p:ph type="title"/>
          </p:nvPr>
        </p:nvSpPr>
        <p:spPr>
          <a:xfrm>
            <a:off x="360000" y="900000"/>
            <a:ext cx="8423640" cy="719640"/>
          </a:xfrm>
          <a:prstGeom prst="rect">
            <a:avLst/>
          </a:prstGeom>
        </p:spPr>
        <p:txBody>
          <a:bodyPr lIns="0" tIns="0" rIns="0" bIns="0" anchor="ctr">
            <a:spAutoFit/>
          </a:bodyPr>
          <a:lstStyle/>
          <a:p>
            <a:endParaRPr lang="fr-FR" sz="1800" b="0" strike="noStrike" spc="-1">
              <a:solidFill>
                <a:srgbClr val="000000"/>
              </a:solid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62" name="PlaceHolder 1"/>
          <p:cNvSpPr>
            <a:spLocks noGrp="1"/>
          </p:cNvSpPr>
          <p:nvPr>
            <p:ph type="subTitle"/>
          </p:nvPr>
        </p:nvSpPr>
        <p:spPr>
          <a:xfrm>
            <a:off x="360000" y="900000"/>
            <a:ext cx="8423640" cy="3337200"/>
          </a:xfrm>
          <a:prstGeom prst="rect">
            <a:avLst/>
          </a:prstGeom>
        </p:spPr>
        <p:txBody>
          <a:bodyPr lIns="0" tIns="0" rIns="0" bIns="0" anchor="ctr">
            <a:spAutoFit/>
          </a:bodyPr>
          <a:lstStyle/>
          <a:p>
            <a:pPr algn="ctr"/>
            <a:endParaRPr lang="fr-FR"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360000" y="900000"/>
            <a:ext cx="8423640" cy="719640"/>
          </a:xfrm>
          <a:prstGeom prst="rect">
            <a:avLst/>
          </a:prstGeom>
        </p:spPr>
        <p:txBody>
          <a:bodyPr lIns="0" tIns="0" rIns="0" bIns="0" anchor="ctr">
            <a:spAutoFit/>
          </a:bodyPr>
          <a:lstStyle/>
          <a:p>
            <a:endParaRPr lang="fr-FR" sz="1800" b="0" strike="noStrike" spc="-1">
              <a:solidFill>
                <a:srgbClr val="000000"/>
              </a:solidFill>
              <a:latin typeface="Arial"/>
            </a:endParaRPr>
          </a:p>
        </p:txBody>
      </p:sp>
      <p:sp>
        <p:nvSpPr>
          <p:cNvPr id="64" name="PlaceHolder 2"/>
          <p:cNvSpPr>
            <a:spLocks noGrp="1"/>
          </p:cNvSpPr>
          <p:nvPr>
            <p:ph type="body"/>
          </p:nvPr>
        </p:nvSpPr>
        <p:spPr>
          <a:xfrm>
            <a:off x="3312000" y="180000"/>
            <a:ext cx="2670120" cy="17136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65" name="PlaceHolder 3"/>
          <p:cNvSpPr>
            <a:spLocks noGrp="1"/>
          </p:cNvSpPr>
          <p:nvPr>
            <p:ph type="body"/>
          </p:nvPr>
        </p:nvSpPr>
        <p:spPr>
          <a:xfrm>
            <a:off x="6116040" y="180000"/>
            <a:ext cx="2670120" cy="35964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66" name="PlaceHolder 4"/>
          <p:cNvSpPr>
            <a:spLocks noGrp="1"/>
          </p:cNvSpPr>
          <p:nvPr>
            <p:ph type="body"/>
          </p:nvPr>
        </p:nvSpPr>
        <p:spPr>
          <a:xfrm>
            <a:off x="3312000" y="367920"/>
            <a:ext cx="2670120" cy="171360"/>
          </a:xfrm>
          <a:prstGeom prst="rect">
            <a:avLst/>
          </a:prstGeom>
        </p:spPr>
        <p:txBody>
          <a:bodyPr lIns="0" tIns="0" rIns="0" bIns="0">
            <a:normAutofit/>
          </a:bodyPr>
          <a:lstStyle/>
          <a:p>
            <a:endParaRPr lang="fr-FR" sz="1050" b="0" strike="noStrike" spc="-1">
              <a:solidFill>
                <a:srgbClr val="000000"/>
              </a:solid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360000" y="900000"/>
            <a:ext cx="8423640" cy="719640"/>
          </a:xfrm>
          <a:prstGeom prst="rect">
            <a:avLst/>
          </a:prstGeom>
        </p:spPr>
        <p:txBody>
          <a:bodyPr lIns="0" tIns="0" rIns="0" bIns="0" anchor="ctr">
            <a:spAutoFit/>
          </a:bodyPr>
          <a:lstStyle/>
          <a:p>
            <a:endParaRPr lang="fr-FR" sz="1800" b="0" strike="noStrike" spc="-1">
              <a:solidFill>
                <a:srgbClr val="000000"/>
              </a:solidFill>
              <a:latin typeface="Arial"/>
            </a:endParaRPr>
          </a:p>
        </p:txBody>
      </p:sp>
      <p:sp>
        <p:nvSpPr>
          <p:cNvPr id="10" name="PlaceHolder 2"/>
          <p:cNvSpPr>
            <a:spLocks noGrp="1"/>
          </p:cNvSpPr>
          <p:nvPr>
            <p:ph type="subTitle"/>
          </p:nvPr>
        </p:nvSpPr>
        <p:spPr>
          <a:xfrm>
            <a:off x="3312000" y="131760"/>
            <a:ext cx="5471640" cy="456120"/>
          </a:xfrm>
          <a:prstGeom prst="rect">
            <a:avLst/>
          </a:prstGeom>
        </p:spPr>
        <p:txBody>
          <a:bodyPr lIns="0" tIns="0" rIns="0" bIns="0" anchor="ctr">
            <a:spAutoFit/>
          </a:bodyPr>
          <a:lstStyle/>
          <a:p>
            <a:pPr algn="ctr"/>
            <a:endParaRPr lang="fr-FR"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360000" y="900000"/>
            <a:ext cx="8423640" cy="719640"/>
          </a:xfrm>
          <a:prstGeom prst="rect">
            <a:avLst/>
          </a:prstGeom>
        </p:spPr>
        <p:txBody>
          <a:bodyPr lIns="0" tIns="0" rIns="0" bIns="0" anchor="ctr">
            <a:spAutoFit/>
          </a:bodyPr>
          <a:lstStyle/>
          <a:p>
            <a:endParaRPr lang="fr-FR" sz="1800" b="0" strike="noStrike" spc="-1">
              <a:solidFill>
                <a:srgbClr val="000000"/>
              </a:solidFill>
              <a:latin typeface="Arial"/>
            </a:endParaRPr>
          </a:p>
        </p:txBody>
      </p:sp>
      <p:sp>
        <p:nvSpPr>
          <p:cNvPr id="68" name="PlaceHolder 2"/>
          <p:cNvSpPr>
            <a:spLocks noGrp="1"/>
          </p:cNvSpPr>
          <p:nvPr>
            <p:ph type="body"/>
          </p:nvPr>
        </p:nvSpPr>
        <p:spPr>
          <a:xfrm>
            <a:off x="3312000" y="180000"/>
            <a:ext cx="2670120" cy="35964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69" name="PlaceHolder 3"/>
          <p:cNvSpPr>
            <a:spLocks noGrp="1"/>
          </p:cNvSpPr>
          <p:nvPr>
            <p:ph type="body"/>
          </p:nvPr>
        </p:nvSpPr>
        <p:spPr>
          <a:xfrm>
            <a:off x="6116040" y="180000"/>
            <a:ext cx="2670120" cy="17136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70" name="PlaceHolder 4"/>
          <p:cNvSpPr>
            <a:spLocks noGrp="1"/>
          </p:cNvSpPr>
          <p:nvPr>
            <p:ph type="body"/>
          </p:nvPr>
        </p:nvSpPr>
        <p:spPr>
          <a:xfrm>
            <a:off x="6116040" y="367920"/>
            <a:ext cx="2670120" cy="171360"/>
          </a:xfrm>
          <a:prstGeom prst="rect">
            <a:avLst/>
          </a:prstGeom>
        </p:spPr>
        <p:txBody>
          <a:bodyPr lIns="0" tIns="0" rIns="0" bIns="0">
            <a:normAutofit/>
          </a:bodyPr>
          <a:lstStyle/>
          <a:p>
            <a:endParaRPr lang="fr-FR" sz="1050" b="0" strike="noStrike" spc="-1">
              <a:solidFill>
                <a:srgbClr val="000000"/>
              </a:solid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360000" y="900000"/>
            <a:ext cx="8423640" cy="719640"/>
          </a:xfrm>
          <a:prstGeom prst="rect">
            <a:avLst/>
          </a:prstGeom>
        </p:spPr>
        <p:txBody>
          <a:bodyPr lIns="0" tIns="0" rIns="0" bIns="0" anchor="ctr">
            <a:spAutoFit/>
          </a:bodyPr>
          <a:lstStyle/>
          <a:p>
            <a:endParaRPr lang="fr-FR" sz="1800" b="0" strike="noStrike" spc="-1">
              <a:solidFill>
                <a:srgbClr val="000000"/>
              </a:solidFill>
              <a:latin typeface="Arial"/>
            </a:endParaRPr>
          </a:p>
        </p:txBody>
      </p:sp>
      <p:sp>
        <p:nvSpPr>
          <p:cNvPr id="72" name="PlaceHolder 2"/>
          <p:cNvSpPr>
            <a:spLocks noGrp="1"/>
          </p:cNvSpPr>
          <p:nvPr>
            <p:ph type="body"/>
          </p:nvPr>
        </p:nvSpPr>
        <p:spPr>
          <a:xfrm>
            <a:off x="3312000" y="180000"/>
            <a:ext cx="2670120" cy="17136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73" name="PlaceHolder 3"/>
          <p:cNvSpPr>
            <a:spLocks noGrp="1"/>
          </p:cNvSpPr>
          <p:nvPr>
            <p:ph type="body"/>
          </p:nvPr>
        </p:nvSpPr>
        <p:spPr>
          <a:xfrm>
            <a:off x="6116040" y="180000"/>
            <a:ext cx="2670120" cy="17136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74" name="PlaceHolder 4"/>
          <p:cNvSpPr>
            <a:spLocks noGrp="1"/>
          </p:cNvSpPr>
          <p:nvPr>
            <p:ph type="body"/>
          </p:nvPr>
        </p:nvSpPr>
        <p:spPr>
          <a:xfrm>
            <a:off x="3312000" y="367920"/>
            <a:ext cx="5471640" cy="171360"/>
          </a:xfrm>
          <a:prstGeom prst="rect">
            <a:avLst/>
          </a:prstGeom>
        </p:spPr>
        <p:txBody>
          <a:bodyPr lIns="0" tIns="0" rIns="0" bIns="0">
            <a:normAutofit/>
          </a:bodyPr>
          <a:lstStyle/>
          <a:p>
            <a:endParaRPr lang="fr-FR" sz="1050" b="0" strike="noStrike" spc="-1">
              <a:solidFill>
                <a:srgbClr val="000000"/>
              </a:solid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360000" y="900000"/>
            <a:ext cx="8423640" cy="719640"/>
          </a:xfrm>
          <a:prstGeom prst="rect">
            <a:avLst/>
          </a:prstGeom>
        </p:spPr>
        <p:txBody>
          <a:bodyPr lIns="0" tIns="0" rIns="0" bIns="0" anchor="ctr">
            <a:spAutoFit/>
          </a:bodyPr>
          <a:lstStyle/>
          <a:p>
            <a:endParaRPr lang="fr-FR" sz="1800" b="0" strike="noStrike" spc="-1">
              <a:solidFill>
                <a:srgbClr val="000000"/>
              </a:solidFill>
              <a:latin typeface="Arial"/>
            </a:endParaRPr>
          </a:p>
        </p:txBody>
      </p:sp>
      <p:sp>
        <p:nvSpPr>
          <p:cNvPr id="76" name="PlaceHolder 2"/>
          <p:cNvSpPr>
            <a:spLocks noGrp="1"/>
          </p:cNvSpPr>
          <p:nvPr>
            <p:ph type="body"/>
          </p:nvPr>
        </p:nvSpPr>
        <p:spPr>
          <a:xfrm>
            <a:off x="3312000" y="180000"/>
            <a:ext cx="5471640" cy="17136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77" name="PlaceHolder 3"/>
          <p:cNvSpPr>
            <a:spLocks noGrp="1"/>
          </p:cNvSpPr>
          <p:nvPr>
            <p:ph type="body"/>
          </p:nvPr>
        </p:nvSpPr>
        <p:spPr>
          <a:xfrm>
            <a:off x="3312000" y="367920"/>
            <a:ext cx="5471640" cy="171360"/>
          </a:xfrm>
          <a:prstGeom prst="rect">
            <a:avLst/>
          </a:prstGeom>
        </p:spPr>
        <p:txBody>
          <a:bodyPr lIns="0" tIns="0" rIns="0" bIns="0">
            <a:normAutofit/>
          </a:bodyPr>
          <a:lstStyle/>
          <a:p>
            <a:endParaRPr lang="fr-FR" sz="1050" b="0" strike="noStrike" spc="-1">
              <a:solidFill>
                <a:srgbClr val="000000"/>
              </a:solid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360000" y="900000"/>
            <a:ext cx="8423640" cy="719640"/>
          </a:xfrm>
          <a:prstGeom prst="rect">
            <a:avLst/>
          </a:prstGeom>
        </p:spPr>
        <p:txBody>
          <a:bodyPr lIns="0" tIns="0" rIns="0" bIns="0" anchor="ctr">
            <a:spAutoFit/>
          </a:bodyPr>
          <a:lstStyle/>
          <a:p>
            <a:endParaRPr lang="fr-FR" sz="1800" b="0" strike="noStrike" spc="-1">
              <a:solidFill>
                <a:srgbClr val="000000"/>
              </a:solidFill>
              <a:latin typeface="Arial"/>
            </a:endParaRPr>
          </a:p>
        </p:txBody>
      </p:sp>
      <p:sp>
        <p:nvSpPr>
          <p:cNvPr id="79" name="PlaceHolder 2"/>
          <p:cNvSpPr>
            <a:spLocks noGrp="1"/>
          </p:cNvSpPr>
          <p:nvPr>
            <p:ph type="body"/>
          </p:nvPr>
        </p:nvSpPr>
        <p:spPr>
          <a:xfrm>
            <a:off x="3312000" y="180000"/>
            <a:ext cx="2670120" cy="17136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80" name="PlaceHolder 3"/>
          <p:cNvSpPr>
            <a:spLocks noGrp="1"/>
          </p:cNvSpPr>
          <p:nvPr>
            <p:ph type="body"/>
          </p:nvPr>
        </p:nvSpPr>
        <p:spPr>
          <a:xfrm>
            <a:off x="6116040" y="180000"/>
            <a:ext cx="2670120" cy="17136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81" name="PlaceHolder 4"/>
          <p:cNvSpPr>
            <a:spLocks noGrp="1"/>
          </p:cNvSpPr>
          <p:nvPr>
            <p:ph type="body"/>
          </p:nvPr>
        </p:nvSpPr>
        <p:spPr>
          <a:xfrm>
            <a:off x="3312000" y="367920"/>
            <a:ext cx="2670120" cy="17136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82" name="PlaceHolder 5"/>
          <p:cNvSpPr>
            <a:spLocks noGrp="1"/>
          </p:cNvSpPr>
          <p:nvPr>
            <p:ph type="body"/>
          </p:nvPr>
        </p:nvSpPr>
        <p:spPr>
          <a:xfrm>
            <a:off x="6116040" y="367920"/>
            <a:ext cx="2670120" cy="171360"/>
          </a:xfrm>
          <a:prstGeom prst="rect">
            <a:avLst/>
          </a:prstGeom>
        </p:spPr>
        <p:txBody>
          <a:bodyPr lIns="0" tIns="0" rIns="0" bIns="0">
            <a:normAutofit/>
          </a:bodyPr>
          <a:lstStyle/>
          <a:p>
            <a:endParaRPr lang="fr-FR" sz="1050" b="0" strike="noStrike" spc="-1">
              <a:solidFill>
                <a:srgbClr val="000000"/>
              </a:solid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360000" y="900000"/>
            <a:ext cx="8423640" cy="719640"/>
          </a:xfrm>
          <a:prstGeom prst="rect">
            <a:avLst/>
          </a:prstGeom>
        </p:spPr>
        <p:txBody>
          <a:bodyPr lIns="0" tIns="0" rIns="0" bIns="0" anchor="ctr">
            <a:spAutoFit/>
          </a:bodyPr>
          <a:lstStyle/>
          <a:p>
            <a:endParaRPr lang="fr-FR" sz="1800" b="0" strike="noStrike" spc="-1">
              <a:solidFill>
                <a:srgbClr val="000000"/>
              </a:solidFill>
              <a:latin typeface="Arial"/>
            </a:endParaRPr>
          </a:p>
        </p:txBody>
      </p:sp>
      <p:sp>
        <p:nvSpPr>
          <p:cNvPr id="84" name="PlaceHolder 2"/>
          <p:cNvSpPr>
            <a:spLocks noGrp="1"/>
          </p:cNvSpPr>
          <p:nvPr>
            <p:ph type="body"/>
          </p:nvPr>
        </p:nvSpPr>
        <p:spPr>
          <a:xfrm>
            <a:off x="3312000" y="180000"/>
            <a:ext cx="1761480" cy="171360"/>
          </a:xfrm>
          <a:prstGeom prst="rect">
            <a:avLst/>
          </a:prstGeom>
        </p:spPr>
        <p:txBody>
          <a:bodyPr lIns="0" tIns="0" rIns="0" bIns="0">
            <a:normAutofit fontScale="43000"/>
          </a:bodyPr>
          <a:lstStyle/>
          <a:p>
            <a:endParaRPr lang="fr-FR" sz="1050" b="0" strike="noStrike" spc="-1">
              <a:solidFill>
                <a:srgbClr val="000000"/>
              </a:solidFill>
              <a:latin typeface="Arial"/>
            </a:endParaRPr>
          </a:p>
        </p:txBody>
      </p:sp>
      <p:sp>
        <p:nvSpPr>
          <p:cNvPr id="85" name="PlaceHolder 3"/>
          <p:cNvSpPr>
            <a:spLocks noGrp="1"/>
          </p:cNvSpPr>
          <p:nvPr>
            <p:ph type="body"/>
          </p:nvPr>
        </p:nvSpPr>
        <p:spPr>
          <a:xfrm>
            <a:off x="5162040" y="180000"/>
            <a:ext cx="1761480" cy="171360"/>
          </a:xfrm>
          <a:prstGeom prst="rect">
            <a:avLst/>
          </a:prstGeom>
        </p:spPr>
        <p:txBody>
          <a:bodyPr lIns="0" tIns="0" rIns="0" bIns="0">
            <a:normAutofit fontScale="43000"/>
          </a:bodyPr>
          <a:lstStyle/>
          <a:p>
            <a:endParaRPr lang="fr-FR" sz="1050" b="0" strike="noStrike" spc="-1">
              <a:solidFill>
                <a:srgbClr val="000000"/>
              </a:solidFill>
              <a:latin typeface="Arial"/>
            </a:endParaRPr>
          </a:p>
        </p:txBody>
      </p:sp>
      <p:sp>
        <p:nvSpPr>
          <p:cNvPr id="86" name="PlaceHolder 4"/>
          <p:cNvSpPr>
            <a:spLocks noGrp="1"/>
          </p:cNvSpPr>
          <p:nvPr>
            <p:ph type="body"/>
          </p:nvPr>
        </p:nvSpPr>
        <p:spPr>
          <a:xfrm>
            <a:off x="7011720" y="180000"/>
            <a:ext cx="1761480" cy="171360"/>
          </a:xfrm>
          <a:prstGeom prst="rect">
            <a:avLst/>
          </a:prstGeom>
        </p:spPr>
        <p:txBody>
          <a:bodyPr lIns="0" tIns="0" rIns="0" bIns="0">
            <a:normAutofit fontScale="43000"/>
          </a:bodyPr>
          <a:lstStyle/>
          <a:p>
            <a:endParaRPr lang="fr-FR" sz="1050" b="0" strike="noStrike" spc="-1">
              <a:solidFill>
                <a:srgbClr val="000000"/>
              </a:solidFill>
              <a:latin typeface="Arial"/>
            </a:endParaRPr>
          </a:p>
        </p:txBody>
      </p:sp>
      <p:sp>
        <p:nvSpPr>
          <p:cNvPr id="87" name="PlaceHolder 5"/>
          <p:cNvSpPr>
            <a:spLocks noGrp="1"/>
          </p:cNvSpPr>
          <p:nvPr>
            <p:ph type="body"/>
          </p:nvPr>
        </p:nvSpPr>
        <p:spPr>
          <a:xfrm>
            <a:off x="3312000" y="367920"/>
            <a:ext cx="1761480" cy="171360"/>
          </a:xfrm>
          <a:prstGeom prst="rect">
            <a:avLst/>
          </a:prstGeom>
        </p:spPr>
        <p:txBody>
          <a:bodyPr lIns="0" tIns="0" rIns="0" bIns="0">
            <a:normAutofit fontScale="43000"/>
          </a:bodyPr>
          <a:lstStyle/>
          <a:p>
            <a:endParaRPr lang="fr-FR" sz="1050" b="0" strike="noStrike" spc="-1">
              <a:solidFill>
                <a:srgbClr val="000000"/>
              </a:solidFill>
              <a:latin typeface="Arial"/>
            </a:endParaRPr>
          </a:p>
        </p:txBody>
      </p:sp>
      <p:sp>
        <p:nvSpPr>
          <p:cNvPr id="88" name="PlaceHolder 6"/>
          <p:cNvSpPr>
            <a:spLocks noGrp="1"/>
          </p:cNvSpPr>
          <p:nvPr>
            <p:ph type="body"/>
          </p:nvPr>
        </p:nvSpPr>
        <p:spPr>
          <a:xfrm>
            <a:off x="5162040" y="367920"/>
            <a:ext cx="1761480" cy="171360"/>
          </a:xfrm>
          <a:prstGeom prst="rect">
            <a:avLst/>
          </a:prstGeom>
        </p:spPr>
        <p:txBody>
          <a:bodyPr lIns="0" tIns="0" rIns="0" bIns="0">
            <a:normAutofit fontScale="43000"/>
          </a:bodyPr>
          <a:lstStyle/>
          <a:p>
            <a:endParaRPr lang="fr-FR" sz="1050" b="0" strike="noStrike" spc="-1">
              <a:solidFill>
                <a:srgbClr val="000000"/>
              </a:solidFill>
              <a:latin typeface="Arial"/>
            </a:endParaRPr>
          </a:p>
        </p:txBody>
      </p:sp>
      <p:sp>
        <p:nvSpPr>
          <p:cNvPr id="89" name="PlaceHolder 7"/>
          <p:cNvSpPr>
            <a:spLocks noGrp="1"/>
          </p:cNvSpPr>
          <p:nvPr>
            <p:ph type="body"/>
          </p:nvPr>
        </p:nvSpPr>
        <p:spPr>
          <a:xfrm>
            <a:off x="7011720" y="367920"/>
            <a:ext cx="1761480" cy="171360"/>
          </a:xfrm>
          <a:prstGeom prst="rect">
            <a:avLst/>
          </a:prstGeom>
        </p:spPr>
        <p:txBody>
          <a:bodyPr lIns="0" tIns="0" rIns="0" bIns="0">
            <a:normAutofit fontScale="43000"/>
          </a:bodyPr>
          <a:lstStyle/>
          <a:p>
            <a:endParaRPr lang="fr-FR" sz="1050" b="0" strike="noStrike" spc="-1">
              <a:solidFill>
                <a:srgbClr val="000000"/>
              </a:solidFill>
              <a:latin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97" name="PlaceHolder 1"/>
          <p:cNvSpPr>
            <a:spLocks noGrp="1"/>
          </p:cNvSpPr>
          <p:nvPr>
            <p:ph type="title"/>
          </p:nvPr>
        </p:nvSpPr>
        <p:spPr>
          <a:xfrm>
            <a:off x="360000" y="900000"/>
            <a:ext cx="8423640" cy="719640"/>
          </a:xfrm>
          <a:prstGeom prst="rect">
            <a:avLst/>
          </a:prstGeom>
        </p:spPr>
        <p:txBody>
          <a:bodyPr lIns="0" tIns="0" rIns="0" bIns="0" anchor="ctr">
            <a:spAutoFit/>
          </a:bodyPr>
          <a:lstStyle/>
          <a:p>
            <a:endParaRPr lang="fr-FR" sz="1800" b="0" strike="noStrike" spc="-1">
              <a:solidFill>
                <a:srgbClr val="000000"/>
              </a:solidFill>
              <a:latin typeface="Arial"/>
            </a:endParaRPr>
          </a:p>
        </p:txBody>
      </p:sp>
      <p:sp>
        <p:nvSpPr>
          <p:cNvPr id="98" name="PlaceHolder 2"/>
          <p:cNvSpPr>
            <a:spLocks noGrp="1"/>
          </p:cNvSpPr>
          <p:nvPr>
            <p:ph type="subTitle"/>
          </p:nvPr>
        </p:nvSpPr>
        <p:spPr>
          <a:xfrm>
            <a:off x="3312000" y="131760"/>
            <a:ext cx="5471640" cy="456120"/>
          </a:xfrm>
          <a:prstGeom prst="rect">
            <a:avLst/>
          </a:prstGeom>
        </p:spPr>
        <p:txBody>
          <a:bodyPr lIns="0" tIns="0" rIns="0" bIns="0" anchor="ctr">
            <a:spAutoFit/>
          </a:bodyPr>
          <a:lstStyle/>
          <a:p>
            <a:pPr algn="ctr"/>
            <a:endParaRPr lang="fr-FR" sz="3200" b="0" strike="noStrike" spc="-1">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360000" y="900000"/>
            <a:ext cx="8423640" cy="719640"/>
          </a:xfrm>
          <a:prstGeom prst="rect">
            <a:avLst/>
          </a:prstGeom>
        </p:spPr>
        <p:txBody>
          <a:bodyPr lIns="0" tIns="0" rIns="0" bIns="0" anchor="ctr">
            <a:spAutoFit/>
          </a:bodyPr>
          <a:lstStyle/>
          <a:p>
            <a:endParaRPr lang="fr-FR" sz="1800" b="0" strike="noStrike" spc="-1">
              <a:solidFill>
                <a:srgbClr val="000000"/>
              </a:solidFill>
              <a:latin typeface="Arial"/>
            </a:endParaRPr>
          </a:p>
        </p:txBody>
      </p:sp>
      <p:sp>
        <p:nvSpPr>
          <p:cNvPr id="100" name="PlaceHolder 2"/>
          <p:cNvSpPr>
            <a:spLocks noGrp="1"/>
          </p:cNvSpPr>
          <p:nvPr>
            <p:ph type="body"/>
          </p:nvPr>
        </p:nvSpPr>
        <p:spPr>
          <a:xfrm>
            <a:off x="3312000" y="180000"/>
            <a:ext cx="5471640" cy="359640"/>
          </a:xfrm>
          <a:prstGeom prst="rect">
            <a:avLst/>
          </a:prstGeom>
        </p:spPr>
        <p:txBody>
          <a:bodyPr lIns="0" tIns="0" rIns="0" bIns="0">
            <a:normAutofit/>
          </a:bodyPr>
          <a:lstStyle/>
          <a:p>
            <a:endParaRPr lang="fr-FR" sz="1050" b="0" strike="noStrike" spc="-1">
              <a:solidFill>
                <a:srgbClr val="000000"/>
              </a:solidFill>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1" name="PlaceHolder 1"/>
          <p:cNvSpPr>
            <a:spLocks noGrp="1"/>
          </p:cNvSpPr>
          <p:nvPr>
            <p:ph type="title"/>
          </p:nvPr>
        </p:nvSpPr>
        <p:spPr>
          <a:xfrm>
            <a:off x="360000" y="900000"/>
            <a:ext cx="8423640" cy="719640"/>
          </a:xfrm>
          <a:prstGeom prst="rect">
            <a:avLst/>
          </a:prstGeom>
        </p:spPr>
        <p:txBody>
          <a:bodyPr lIns="0" tIns="0" rIns="0" bIns="0" anchor="ctr">
            <a:spAutoFit/>
          </a:bodyPr>
          <a:lstStyle/>
          <a:p>
            <a:endParaRPr lang="fr-FR" sz="1800" b="0" strike="noStrike" spc="-1">
              <a:solidFill>
                <a:srgbClr val="000000"/>
              </a:solidFill>
              <a:latin typeface="Arial"/>
            </a:endParaRPr>
          </a:p>
        </p:txBody>
      </p:sp>
      <p:sp>
        <p:nvSpPr>
          <p:cNvPr id="102" name="PlaceHolder 2"/>
          <p:cNvSpPr>
            <a:spLocks noGrp="1"/>
          </p:cNvSpPr>
          <p:nvPr>
            <p:ph type="body"/>
          </p:nvPr>
        </p:nvSpPr>
        <p:spPr>
          <a:xfrm>
            <a:off x="3312000" y="180000"/>
            <a:ext cx="2670120" cy="35964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103" name="PlaceHolder 3"/>
          <p:cNvSpPr>
            <a:spLocks noGrp="1"/>
          </p:cNvSpPr>
          <p:nvPr>
            <p:ph type="body"/>
          </p:nvPr>
        </p:nvSpPr>
        <p:spPr>
          <a:xfrm>
            <a:off x="6116040" y="180000"/>
            <a:ext cx="2670120" cy="359640"/>
          </a:xfrm>
          <a:prstGeom prst="rect">
            <a:avLst/>
          </a:prstGeom>
        </p:spPr>
        <p:txBody>
          <a:bodyPr lIns="0" tIns="0" rIns="0" bIns="0">
            <a:normAutofit/>
          </a:bodyPr>
          <a:lstStyle/>
          <a:p>
            <a:endParaRPr lang="fr-FR" sz="1050" b="0" strike="noStrike" spc="-1">
              <a:solidFill>
                <a:srgbClr val="000000"/>
              </a:solidFill>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 name="PlaceHolder 1"/>
          <p:cNvSpPr>
            <a:spLocks noGrp="1"/>
          </p:cNvSpPr>
          <p:nvPr>
            <p:ph type="title"/>
          </p:nvPr>
        </p:nvSpPr>
        <p:spPr>
          <a:xfrm>
            <a:off x="360000" y="900000"/>
            <a:ext cx="8423640" cy="719640"/>
          </a:xfrm>
          <a:prstGeom prst="rect">
            <a:avLst/>
          </a:prstGeom>
        </p:spPr>
        <p:txBody>
          <a:bodyPr lIns="0" tIns="0" rIns="0" bIns="0" anchor="ctr">
            <a:spAutoFit/>
          </a:bodyPr>
          <a:lstStyle/>
          <a:p>
            <a:endParaRPr lang="fr-FR" sz="1800" b="0" strike="noStrike" spc="-1">
              <a:solidFill>
                <a:srgbClr val="000000"/>
              </a:solid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360000" y="900000"/>
            <a:ext cx="8423640" cy="719640"/>
          </a:xfrm>
          <a:prstGeom prst="rect">
            <a:avLst/>
          </a:prstGeom>
        </p:spPr>
        <p:txBody>
          <a:bodyPr lIns="0" tIns="0" rIns="0" bIns="0" anchor="ctr">
            <a:spAutoFit/>
          </a:bodyPr>
          <a:lstStyle/>
          <a:p>
            <a:endParaRPr lang="fr-FR" sz="1800" b="0" strike="noStrike" spc="-1">
              <a:solidFill>
                <a:srgbClr val="000000"/>
              </a:solidFill>
              <a:latin typeface="Arial"/>
            </a:endParaRPr>
          </a:p>
        </p:txBody>
      </p:sp>
      <p:sp>
        <p:nvSpPr>
          <p:cNvPr id="12" name="PlaceHolder 2"/>
          <p:cNvSpPr>
            <a:spLocks noGrp="1"/>
          </p:cNvSpPr>
          <p:nvPr>
            <p:ph type="body"/>
          </p:nvPr>
        </p:nvSpPr>
        <p:spPr>
          <a:xfrm>
            <a:off x="3312000" y="180000"/>
            <a:ext cx="5471640" cy="359640"/>
          </a:xfrm>
          <a:prstGeom prst="rect">
            <a:avLst/>
          </a:prstGeom>
        </p:spPr>
        <p:txBody>
          <a:bodyPr lIns="0" tIns="0" rIns="0" bIns="0">
            <a:normAutofit/>
          </a:bodyPr>
          <a:lstStyle/>
          <a:p>
            <a:endParaRPr lang="fr-FR" sz="1050" b="0" strike="noStrike" spc="-1">
              <a:solidFill>
                <a:srgbClr val="000000"/>
              </a:solidFill>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5" name="PlaceHolder 1"/>
          <p:cNvSpPr>
            <a:spLocks noGrp="1"/>
          </p:cNvSpPr>
          <p:nvPr>
            <p:ph type="subTitle"/>
          </p:nvPr>
        </p:nvSpPr>
        <p:spPr>
          <a:xfrm>
            <a:off x="360000" y="900000"/>
            <a:ext cx="8423640" cy="3337200"/>
          </a:xfrm>
          <a:prstGeom prst="rect">
            <a:avLst/>
          </a:prstGeom>
        </p:spPr>
        <p:txBody>
          <a:bodyPr lIns="0" tIns="0" rIns="0" bIns="0" anchor="ctr">
            <a:spAutoFit/>
          </a:bodyPr>
          <a:lstStyle/>
          <a:p>
            <a:pPr algn="ctr"/>
            <a:endParaRPr lang="fr-FR" sz="3200" b="0" strike="noStrike" spc="-1">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360000" y="900000"/>
            <a:ext cx="8423640" cy="719640"/>
          </a:xfrm>
          <a:prstGeom prst="rect">
            <a:avLst/>
          </a:prstGeom>
        </p:spPr>
        <p:txBody>
          <a:bodyPr lIns="0" tIns="0" rIns="0" bIns="0" anchor="ctr">
            <a:spAutoFit/>
          </a:bodyPr>
          <a:lstStyle/>
          <a:p>
            <a:endParaRPr lang="fr-FR" sz="1800" b="0" strike="noStrike" spc="-1">
              <a:solidFill>
                <a:srgbClr val="000000"/>
              </a:solidFill>
              <a:latin typeface="Arial"/>
            </a:endParaRPr>
          </a:p>
        </p:txBody>
      </p:sp>
      <p:sp>
        <p:nvSpPr>
          <p:cNvPr id="107" name="PlaceHolder 2"/>
          <p:cNvSpPr>
            <a:spLocks noGrp="1"/>
          </p:cNvSpPr>
          <p:nvPr>
            <p:ph type="body"/>
          </p:nvPr>
        </p:nvSpPr>
        <p:spPr>
          <a:xfrm>
            <a:off x="3312000" y="180000"/>
            <a:ext cx="2670120" cy="17136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108" name="PlaceHolder 3"/>
          <p:cNvSpPr>
            <a:spLocks noGrp="1"/>
          </p:cNvSpPr>
          <p:nvPr>
            <p:ph type="body"/>
          </p:nvPr>
        </p:nvSpPr>
        <p:spPr>
          <a:xfrm>
            <a:off x="6116040" y="180000"/>
            <a:ext cx="2670120" cy="35964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109" name="PlaceHolder 4"/>
          <p:cNvSpPr>
            <a:spLocks noGrp="1"/>
          </p:cNvSpPr>
          <p:nvPr>
            <p:ph type="body"/>
          </p:nvPr>
        </p:nvSpPr>
        <p:spPr>
          <a:xfrm>
            <a:off x="3312000" y="367920"/>
            <a:ext cx="2670120" cy="171360"/>
          </a:xfrm>
          <a:prstGeom prst="rect">
            <a:avLst/>
          </a:prstGeom>
        </p:spPr>
        <p:txBody>
          <a:bodyPr lIns="0" tIns="0" rIns="0" bIns="0">
            <a:normAutofit/>
          </a:bodyPr>
          <a:lstStyle/>
          <a:p>
            <a:endParaRPr lang="fr-FR" sz="1050" b="0" strike="noStrike" spc="-1">
              <a:solidFill>
                <a:srgbClr val="000000"/>
              </a:solidFill>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10" name="PlaceHolder 1"/>
          <p:cNvSpPr>
            <a:spLocks noGrp="1"/>
          </p:cNvSpPr>
          <p:nvPr>
            <p:ph type="title"/>
          </p:nvPr>
        </p:nvSpPr>
        <p:spPr>
          <a:xfrm>
            <a:off x="360000" y="900000"/>
            <a:ext cx="8423640" cy="719640"/>
          </a:xfrm>
          <a:prstGeom prst="rect">
            <a:avLst/>
          </a:prstGeom>
        </p:spPr>
        <p:txBody>
          <a:bodyPr lIns="0" tIns="0" rIns="0" bIns="0" anchor="ctr">
            <a:spAutoFit/>
          </a:bodyPr>
          <a:lstStyle/>
          <a:p>
            <a:endParaRPr lang="fr-FR" sz="1800" b="0" strike="noStrike" spc="-1">
              <a:solidFill>
                <a:srgbClr val="000000"/>
              </a:solidFill>
              <a:latin typeface="Arial"/>
            </a:endParaRPr>
          </a:p>
        </p:txBody>
      </p:sp>
      <p:sp>
        <p:nvSpPr>
          <p:cNvPr id="111" name="PlaceHolder 2"/>
          <p:cNvSpPr>
            <a:spLocks noGrp="1"/>
          </p:cNvSpPr>
          <p:nvPr>
            <p:ph type="body"/>
          </p:nvPr>
        </p:nvSpPr>
        <p:spPr>
          <a:xfrm>
            <a:off x="3312000" y="180000"/>
            <a:ext cx="2670120" cy="35964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112" name="PlaceHolder 3"/>
          <p:cNvSpPr>
            <a:spLocks noGrp="1"/>
          </p:cNvSpPr>
          <p:nvPr>
            <p:ph type="body"/>
          </p:nvPr>
        </p:nvSpPr>
        <p:spPr>
          <a:xfrm>
            <a:off x="6116040" y="180000"/>
            <a:ext cx="2670120" cy="17136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113" name="PlaceHolder 4"/>
          <p:cNvSpPr>
            <a:spLocks noGrp="1"/>
          </p:cNvSpPr>
          <p:nvPr>
            <p:ph type="body"/>
          </p:nvPr>
        </p:nvSpPr>
        <p:spPr>
          <a:xfrm>
            <a:off x="6116040" y="367920"/>
            <a:ext cx="2670120" cy="171360"/>
          </a:xfrm>
          <a:prstGeom prst="rect">
            <a:avLst/>
          </a:prstGeom>
        </p:spPr>
        <p:txBody>
          <a:bodyPr lIns="0" tIns="0" rIns="0" bIns="0">
            <a:normAutofit/>
          </a:bodyPr>
          <a:lstStyle/>
          <a:p>
            <a:endParaRPr lang="fr-FR" sz="1050" b="0" strike="noStrike" spc="-1">
              <a:solidFill>
                <a:srgbClr val="000000"/>
              </a:solidFill>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360000" y="900000"/>
            <a:ext cx="8423640" cy="719640"/>
          </a:xfrm>
          <a:prstGeom prst="rect">
            <a:avLst/>
          </a:prstGeom>
        </p:spPr>
        <p:txBody>
          <a:bodyPr lIns="0" tIns="0" rIns="0" bIns="0" anchor="ctr">
            <a:spAutoFit/>
          </a:bodyPr>
          <a:lstStyle/>
          <a:p>
            <a:endParaRPr lang="fr-FR" sz="1800" b="0" strike="noStrike" spc="-1">
              <a:solidFill>
                <a:srgbClr val="000000"/>
              </a:solidFill>
              <a:latin typeface="Arial"/>
            </a:endParaRPr>
          </a:p>
        </p:txBody>
      </p:sp>
      <p:sp>
        <p:nvSpPr>
          <p:cNvPr id="115" name="PlaceHolder 2"/>
          <p:cNvSpPr>
            <a:spLocks noGrp="1"/>
          </p:cNvSpPr>
          <p:nvPr>
            <p:ph type="body"/>
          </p:nvPr>
        </p:nvSpPr>
        <p:spPr>
          <a:xfrm>
            <a:off x="3312000" y="180000"/>
            <a:ext cx="2670120" cy="17136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116" name="PlaceHolder 3"/>
          <p:cNvSpPr>
            <a:spLocks noGrp="1"/>
          </p:cNvSpPr>
          <p:nvPr>
            <p:ph type="body"/>
          </p:nvPr>
        </p:nvSpPr>
        <p:spPr>
          <a:xfrm>
            <a:off x="6116040" y="180000"/>
            <a:ext cx="2670120" cy="17136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117" name="PlaceHolder 4"/>
          <p:cNvSpPr>
            <a:spLocks noGrp="1"/>
          </p:cNvSpPr>
          <p:nvPr>
            <p:ph type="body"/>
          </p:nvPr>
        </p:nvSpPr>
        <p:spPr>
          <a:xfrm>
            <a:off x="3312000" y="367920"/>
            <a:ext cx="5471640" cy="171360"/>
          </a:xfrm>
          <a:prstGeom prst="rect">
            <a:avLst/>
          </a:prstGeom>
        </p:spPr>
        <p:txBody>
          <a:bodyPr lIns="0" tIns="0" rIns="0" bIns="0">
            <a:normAutofit/>
          </a:bodyPr>
          <a:lstStyle/>
          <a:p>
            <a:endParaRPr lang="fr-FR" sz="1050" b="0" strike="noStrike" spc="-1">
              <a:solidFill>
                <a:srgbClr val="000000"/>
              </a:solidFill>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18" name="PlaceHolder 1"/>
          <p:cNvSpPr>
            <a:spLocks noGrp="1"/>
          </p:cNvSpPr>
          <p:nvPr>
            <p:ph type="title"/>
          </p:nvPr>
        </p:nvSpPr>
        <p:spPr>
          <a:xfrm>
            <a:off x="360000" y="900000"/>
            <a:ext cx="8423640" cy="719640"/>
          </a:xfrm>
          <a:prstGeom prst="rect">
            <a:avLst/>
          </a:prstGeom>
        </p:spPr>
        <p:txBody>
          <a:bodyPr lIns="0" tIns="0" rIns="0" bIns="0" anchor="ctr">
            <a:spAutoFit/>
          </a:bodyPr>
          <a:lstStyle/>
          <a:p>
            <a:endParaRPr lang="fr-FR" sz="1800" b="0" strike="noStrike" spc="-1">
              <a:solidFill>
                <a:srgbClr val="000000"/>
              </a:solidFill>
              <a:latin typeface="Arial"/>
            </a:endParaRPr>
          </a:p>
        </p:txBody>
      </p:sp>
      <p:sp>
        <p:nvSpPr>
          <p:cNvPr id="119" name="PlaceHolder 2"/>
          <p:cNvSpPr>
            <a:spLocks noGrp="1"/>
          </p:cNvSpPr>
          <p:nvPr>
            <p:ph type="body"/>
          </p:nvPr>
        </p:nvSpPr>
        <p:spPr>
          <a:xfrm>
            <a:off x="3312000" y="180000"/>
            <a:ext cx="5471640" cy="17136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120" name="PlaceHolder 3"/>
          <p:cNvSpPr>
            <a:spLocks noGrp="1"/>
          </p:cNvSpPr>
          <p:nvPr>
            <p:ph type="body"/>
          </p:nvPr>
        </p:nvSpPr>
        <p:spPr>
          <a:xfrm>
            <a:off x="3312000" y="367920"/>
            <a:ext cx="5471640" cy="171360"/>
          </a:xfrm>
          <a:prstGeom prst="rect">
            <a:avLst/>
          </a:prstGeom>
        </p:spPr>
        <p:txBody>
          <a:bodyPr lIns="0" tIns="0" rIns="0" bIns="0">
            <a:normAutofit/>
          </a:bodyPr>
          <a:lstStyle/>
          <a:p>
            <a:endParaRPr lang="fr-FR" sz="1050" b="0" strike="noStrike" spc="-1">
              <a:solidFill>
                <a:srgbClr val="000000"/>
              </a:solidFill>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21" name="PlaceHolder 1"/>
          <p:cNvSpPr>
            <a:spLocks noGrp="1"/>
          </p:cNvSpPr>
          <p:nvPr>
            <p:ph type="title"/>
          </p:nvPr>
        </p:nvSpPr>
        <p:spPr>
          <a:xfrm>
            <a:off x="360000" y="900000"/>
            <a:ext cx="8423640" cy="719640"/>
          </a:xfrm>
          <a:prstGeom prst="rect">
            <a:avLst/>
          </a:prstGeom>
        </p:spPr>
        <p:txBody>
          <a:bodyPr lIns="0" tIns="0" rIns="0" bIns="0" anchor="ctr">
            <a:spAutoFit/>
          </a:bodyPr>
          <a:lstStyle/>
          <a:p>
            <a:endParaRPr lang="fr-FR" sz="1800" b="0" strike="noStrike" spc="-1">
              <a:solidFill>
                <a:srgbClr val="000000"/>
              </a:solidFill>
              <a:latin typeface="Arial"/>
            </a:endParaRPr>
          </a:p>
        </p:txBody>
      </p:sp>
      <p:sp>
        <p:nvSpPr>
          <p:cNvPr id="122" name="PlaceHolder 2"/>
          <p:cNvSpPr>
            <a:spLocks noGrp="1"/>
          </p:cNvSpPr>
          <p:nvPr>
            <p:ph type="body"/>
          </p:nvPr>
        </p:nvSpPr>
        <p:spPr>
          <a:xfrm>
            <a:off x="3312000" y="180000"/>
            <a:ext cx="2670120" cy="17136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123" name="PlaceHolder 3"/>
          <p:cNvSpPr>
            <a:spLocks noGrp="1"/>
          </p:cNvSpPr>
          <p:nvPr>
            <p:ph type="body"/>
          </p:nvPr>
        </p:nvSpPr>
        <p:spPr>
          <a:xfrm>
            <a:off x="6116040" y="180000"/>
            <a:ext cx="2670120" cy="17136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124" name="PlaceHolder 4"/>
          <p:cNvSpPr>
            <a:spLocks noGrp="1"/>
          </p:cNvSpPr>
          <p:nvPr>
            <p:ph type="body"/>
          </p:nvPr>
        </p:nvSpPr>
        <p:spPr>
          <a:xfrm>
            <a:off x="3312000" y="367920"/>
            <a:ext cx="2670120" cy="17136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125" name="PlaceHolder 5"/>
          <p:cNvSpPr>
            <a:spLocks noGrp="1"/>
          </p:cNvSpPr>
          <p:nvPr>
            <p:ph type="body"/>
          </p:nvPr>
        </p:nvSpPr>
        <p:spPr>
          <a:xfrm>
            <a:off x="6116040" y="367920"/>
            <a:ext cx="2670120" cy="171360"/>
          </a:xfrm>
          <a:prstGeom prst="rect">
            <a:avLst/>
          </a:prstGeom>
        </p:spPr>
        <p:txBody>
          <a:bodyPr lIns="0" tIns="0" rIns="0" bIns="0">
            <a:normAutofit/>
          </a:bodyPr>
          <a:lstStyle/>
          <a:p>
            <a:endParaRPr lang="fr-FR" sz="1050" b="0" strike="noStrike" spc="-1">
              <a:solidFill>
                <a:srgbClr val="000000"/>
              </a:solidFill>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360000" y="900000"/>
            <a:ext cx="8423640" cy="719640"/>
          </a:xfrm>
          <a:prstGeom prst="rect">
            <a:avLst/>
          </a:prstGeom>
        </p:spPr>
        <p:txBody>
          <a:bodyPr lIns="0" tIns="0" rIns="0" bIns="0" anchor="ctr">
            <a:spAutoFit/>
          </a:bodyPr>
          <a:lstStyle/>
          <a:p>
            <a:endParaRPr lang="fr-FR" sz="1800" b="0" strike="noStrike" spc="-1">
              <a:solidFill>
                <a:srgbClr val="000000"/>
              </a:solidFill>
              <a:latin typeface="Arial"/>
            </a:endParaRPr>
          </a:p>
        </p:txBody>
      </p:sp>
      <p:sp>
        <p:nvSpPr>
          <p:cNvPr id="127" name="PlaceHolder 2"/>
          <p:cNvSpPr>
            <a:spLocks noGrp="1"/>
          </p:cNvSpPr>
          <p:nvPr>
            <p:ph type="body"/>
          </p:nvPr>
        </p:nvSpPr>
        <p:spPr>
          <a:xfrm>
            <a:off x="3312000" y="180000"/>
            <a:ext cx="1761480" cy="171360"/>
          </a:xfrm>
          <a:prstGeom prst="rect">
            <a:avLst/>
          </a:prstGeom>
        </p:spPr>
        <p:txBody>
          <a:bodyPr lIns="0" tIns="0" rIns="0" bIns="0">
            <a:normAutofit fontScale="43000"/>
          </a:bodyPr>
          <a:lstStyle/>
          <a:p>
            <a:endParaRPr lang="fr-FR" sz="1050" b="0" strike="noStrike" spc="-1">
              <a:solidFill>
                <a:srgbClr val="000000"/>
              </a:solidFill>
              <a:latin typeface="Arial"/>
            </a:endParaRPr>
          </a:p>
        </p:txBody>
      </p:sp>
      <p:sp>
        <p:nvSpPr>
          <p:cNvPr id="128" name="PlaceHolder 3"/>
          <p:cNvSpPr>
            <a:spLocks noGrp="1"/>
          </p:cNvSpPr>
          <p:nvPr>
            <p:ph type="body"/>
          </p:nvPr>
        </p:nvSpPr>
        <p:spPr>
          <a:xfrm>
            <a:off x="5162040" y="180000"/>
            <a:ext cx="1761480" cy="171360"/>
          </a:xfrm>
          <a:prstGeom prst="rect">
            <a:avLst/>
          </a:prstGeom>
        </p:spPr>
        <p:txBody>
          <a:bodyPr lIns="0" tIns="0" rIns="0" bIns="0">
            <a:normAutofit fontScale="43000"/>
          </a:bodyPr>
          <a:lstStyle/>
          <a:p>
            <a:endParaRPr lang="fr-FR" sz="1050" b="0" strike="noStrike" spc="-1">
              <a:solidFill>
                <a:srgbClr val="000000"/>
              </a:solidFill>
              <a:latin typeface="Arial"/>
            </a:endParaRPr>
          </a:p>
        </p:txBody>
      </p:sp>
      <p:sp>
        <p:nvSpPr>
          <p:cNvPr id="129" name="PlaceHolder 4"/>
          <p:cNvSpPr>
            <a:spLocks noGrp="1"/>
          </p:cNvSpPr>
          <p:nvPr>
            <p:ph type="body"/>
          </p:nvPr>
        </p:nvSpPr>
        <p:spPr>
          <a:xfrm>
            <a:off x="7011720" y="180000"/>
            <a:ext cx="1761480" cy="171360"/>
          </a:xfrm>
          <a:prstGeom prst="rect">
            <a:avLst/>
          </a:prstGeom>
        </p:spPr>
        <p:txBody>
          <a:bodyPr lIns="0" tIns="0" rIns="0" bIns="0">
            <a:normAutofit fontScale="43000"/>
          </a:bodyPr>
          <a:lstStyle/>
          <a:p>
            <a:endParaRPr lang="fr-FR" sz="1050" b="0" strike="noStrike" spc="-1">
              <a:solidFill>
                <a:srgbClr val="000000"/>
              </a:solidFill>
              <a:latin typeface="Arial"/>
            </a:endParaRPr>
          </a:p>
        </p:txBody>
      </p:sp>
      <p:sp>
        <p:nvSpPr>
          <p:cNvPr id="130" name="PlaceHolder 5"/>
          <p:cNvSpPr>
            <a:spLocks noGrp="1"/>
          </p:cNvSpPr>
          <p:nvPr>
            <p:ph type="body"/>
          </p:nvPr>
        </p:nvSpPr>
        <p:spPr>
          <a:xfrm>
            <a:off x="3312000" y="367920"/>
            <a:ext cx="1761480" cy="171360"/>
          </a:xfrm>
          <a:prstGeom prst="rect">
            <a:avLst/>
          </a:prstGeom>
        </p:spPr>
        <p:txBody>
          <a:bodyPr lIns="0" tIns="0" rIns="0" bIns="0">
            <a:normAutofit fontScale="43000"/>
          </a:bodyPr>
          <a:lstStyle/>
          <a:p>
            <a:endParaRPr lang="fr-FR" sz="1050" b="0" strike="noStrike" spc="-1">
              <a:solidFill>
                <a:srgbClr val="000000"/>
              </a:solidFill>
              <a:latin typeface="Arial"/>
            </a:endParaRPr>
          </a:p>
        </p:txBody>
      </p:sp>
      <p:sp>
        <p:nvSpPr>
          <p:cNvPr id="131" name="PlaceHolder 6"/>
          <p:cNvSpPr>
            <a:spLocks noGrp="1"/>
          </p:cNvSpPr>
          <p:nvPr>
            <p:ph type="body"/>
          </p:nvPr>
        </p:nvSpPr>
        <p:spPr>
          <a:xfrm>
            <a:off x="5162040" y="367920"/>
            <a:ext cx="1761480" cy="171360"/>
          </a:xfrm>
          <a:prstGeom prst="rect">
            <a:avLst/>
          </a:prstGeom>
        </p:spPr>
        <p:txBody>
          <a:bodyPr lIns="0" tIns="0" rIns="0" bIns="0">
            <a:normAutofit fontScale="43000"/>
          </a:bodyPr>
          <a:lstStyle/>
          <a:p>
            <a:endParaRPr lang="fr-FR" sz="1050" b="0" strike="noStrike" spc="-1">
              <a:solidFill>
                <a:srgbClr val="000000"/>
              </a:solidFill>
              <a:latin typeface="Arial"/>
            </a:endParaRPr>
          </a:p>
        </p:txBody>
      </p:sp>
      <p:sp>
        <p:nvSpPr>
          <p:cNvPr id="132" name="PlaceHolder 7"/>
          <p:cNvSpPr>
            <a:spLocks noGrp="1"/>
          </p:cNvSpPr>
          <p:nvPr>
            <p:ph type="body"/>
          </p:nvPr>
        </p:nvSpPr>
        <p:spPr>
          <a:xfrm>
            <a:off x="7011720" y="367920"/>
            <a:ext cx="1761480" cy="171360"/>
          </a:xfrm>
          <a:prstGeom prst="rect">
            <a:avLst/>
          </a:prstGeom>
        </p:spPr>
        <p:txBody>
          <a:bodyPr lIns="0" tIns="0" rIns="0" bIns="0">
            <a:normAutofit fontScale="43000"/>
          </a:bodyPr>
          <a:lstStyle/>
          <a:p>
            <a:endParaRPr lang="fr-FR" sz="1050" b="0" strike="noStrike" spc="-1">
              <a:solidFill>
                <a:srgbClr val="000000"/>
              </a:solidFill>
              <a:latin typeface="Aria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43" name="PlaceHolder 1"/>
          <p:cNvSpPr>
            <a:spLocks noGrp="1"/>
          </p:cNvSpPr>
          <p:nvPr>
            <p:ph type="title"/>
          </p:nvPr>
        </p:nvSpPr>
        <p:spPr>
          <a:xfrm>
            <a:off x="360000" y="900000"/>
            <a:ext cx="8423640" cy="719640"/>
          </a:xfrm>
          <a:prstGeom prst="rect">
            <a:avLst/>
          </a:prstGeom>
        </p:spPr>
        <p:txBody>
          <a:bodyPr lIns="0" tIns="0" rIns="0" bIns="0" anchor="ctr">
            <a:spAutoFit/>
          </a:bodyPr>
          <a:lstStyle/>
          <a:p>
            <a:endParaRPr lang="fr-FR" sz="1800" b="0" strike="noStrike" spc="-1">
              <a:solidFill>
                <a:srgbClr val="000000"/>
              </a:solidFill>
              <a:latin typeface="Arial"/>
            </a:endParaRPr>
          </a:p>
        </p:txBody>
      </p:sp>
      <p:sp>
        <p:nvSpPr>
          <p:cNvPr id="144" name="PlaceHolder 2"/>
          <p:cNvSpPr>
            <a:spLocks noGrp="1"/>
          </p:cNvSpPr>
          <p:nvPr>
            <p:ph type="subTitle"/>
          </p:nvPr>
        </p:nvSpPr>
        <p:spPr>
          <a:xfrm>
            <a:off x="3312000" y="131760"/>
            <a:ext cx="5471640" cy="456120"/>
          </a:xfrm>
          <a:prstGeom prst="rect">
            <a:avLst/>
          </a:prstGeom>
        </p:spPr>
        <p:txBody>
          <a:bodyPr lIns="0" tIns="0" rIns="0" bIns="0" anchor="ctr">
            <a:spAutoFit/>
          </a:bodyPr>
          <a:lstStyle/>
          <a:p>
            <a:pPr algn="ctr"/>
            <a:endParaRPr lang="fr-FR" sz="3200" b="0" strike="noStrike" spc="-1">
              <a:latin typeface="Aria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45" name="PlaceHolder 1"/>
          <p:cNvSpPr>
            <a:spLocks noGrp="1"/>
          </p:cNvSpPr>
          <p:nvPr>
            <p:ph type="title"/>
          </p:nvPr>
        </p:nvSpPr>
        <p:spPr>
          <a:xfrm>
            <a:off x="360000" y="900000"/>
            <a:ext cx="8423640" cy="719640"/>
          </a:xfrm>
          <a:prstGeom prst="rect">
            <a:avLst/>
          </a:prstGeom>
        </p:spPr>
        <p:txBody>
          <a:bodyPr lIns="0" tIns="0" rIns="0" bIns="0" anchor="ctr">
            <a:spAutoFit/>
          </a:bodyPr>
          <a:lstStyle/>
          <a:p>
            <a:endParaRPr lang="fr-FR" sz="1800" b="0" strike="noStrike" spc="-1">
              <a:solidFill>
                <a:srgbClr val="000000"/>
              </a:solidFill>
              <a:latin typeface="Arial"/>
            </a:endParaRPr>
          </a:p>
        </p:txBody>
      </p:sp>
      <p:sp>
        <p:nvSpPr>
          <p:cNvPr id="146" name="PlaceHolder 2"/>
          <p:cNvSpPr>
            <a:spLocks noGrp="1"/>
          </p:cNvSpPr>
          <p:nvPr>
            <p:ph type="body"/>
          </p:nvPr>
        </p:nvSpPr>
        <p:spPr>
          <a:xfrm>
            <a:off x="3312000" y="180000"/>
            <a:ext cx="5471640" cy="359640"/>
          </a:xfrm>
          <a:prstGeom prst="rect">
            <a:avLst/>
          </a:prstGeom>
        </p:spPr>
        <p:txBody>
          <a:bodyPr lIns="0" tIns="0" rIns="0" bIns="0">
            <a:normAutofit/>
          </a:bodyPr>
          <a:lstStyle/>
          <a:p>
            <a:endParaRPr lang="fr-FR" sz="1050" b="0" strike="noStrike" spc="-1">
              <a:solidFill>
                <a:srgbClr val="000000"/>
              </a:solid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360000" y="900000"/>
            <a:ext cx="8423640" cy="719640"/>
          </a:xfrm>
          <a:prstGeom prst="rect">
            <a:avLst/>
          </a:prstGeom>
        </p:spPr>
        <p:txBody>
          <a:bodyPr lIns="0" tIns="0" rIns="0" bIns="0" anchor="ctr">
            <a:spAutoFit/>
          </a:bodyPr>
          <a:lstStyle/>
          <a:p>
            <a:endParaRPr lang="fr-FR" sz="1800" b="0" strike="noStrike" spc="-1">
              <a:solidFill>
                <a:srgbClr val="000000"/>
              </a:solidFill>
              <a:latin typeface="Arial"/>
            </a:endParaRPr>
          </a:p>
        </p:txBody>
      </p:sp>
      <p:sp>
        <p:nvSpPr>
          <p:cNvPr id="14" name="PlaceHolder 2"/>
          <p:cNvSpPr>
            <a:spLocks noGrp="1"/>
          </p:cNvSpPr>
          <p:nvPr>
            <p:ph type="body"/>
          </p:nvPr>
        </p:nvSpPr>
        <p:spPr>
          <a:xfrm>
            <a:off x="3312000" y="180000"/>
            <a:ext cx="2670120" cy="35964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15" name="PlaceHolder 3"/>
          <p:cNvSpPr>
            <a:spLocks noGrp="1"/>
          </p:cNvSpPr>
          <p:nvPr>
            <p:ph type="body"/>
          </p:nvPr>
        </p:nvSpPr>
        <p:spPr>
          <a:xfrm>
            <a:off x="6116040" y="180000"/>
            <a:ext cx="2670120" cy="359640"/>
          </a:xfrm>
          <a:prstGeom prst="rect">
            <a:avLst/>
          </a:prstGeom>
        </p:spPr>
        <p:txBody>
          <a:bodyPr lIns="0" tIns="0" rIns="0" bIns="0">
            <a:normAutofit/>
          </a:bodyPr>
          <a:lstStyle/>
          <a:p>
            <a:endParaRPr lang="fr-FR" sz="1050" b="0" strike="noStrike" spc="-1">
              <a:solidFill>
                <a:srgbClr val="000000"/>
              </a:solidFill>
              <a:latin typeface="Arial"/>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47" name="PlaceHolder 1"/>
          <p:cNvSpPr>
            <a:spLocks noGrp="1"/>
          </p:cNvSpPr>
          <p:nvPr>
            <p:ph type="title"/>
          </p:nvPr>
        </p:nvSpPr>
        <p:spPr>
          <a:xfrm>
            <a:off x="360000" y="900000"/>
            <a:ext cx="8423640" cy="719640"/>
          </a:xfrm>
          <a:prstGeom prst="rect">
            <a:avLst/>
          </a:prstGeom>
        </p:spPr>
        <p:txBody>
          <a:bodyPr lIns="0" tIns="0" rIns="0" bIns="0" anchor="ctr">
            <a:spAutoFit/>
          </a:bodyPr>
          <a:lstStyle/>
          <a:p>
            <a:endParaRPr lang="fr-FR" sz="1800" b="0" strike="noStrike" spc="-1">
              <a:solidFill>
                <a:srgbClr val="000000"/>
              </a:solidFill>
              <a:latin typeface="Arial"/>
            </a:endParaRPr>
          </a:p>
        </p:txBody>
      </p:sp>
      <p:sp>
        <p:nvSpPr>
          <p:cNvPr id="148" name="PlaceHolder 2"/>
          <p:cNvSpPr>
            <a:spLocks noGrp="1"/>
          </p:cNvSpPr>
          <p:nvPr>
            <p:ph type="body"/>
          </p:nvPr>
        </p:nvSpPr>
        <p:spPr>
          <a:xfrm>
            <a:off x="3312000" y="180000"/>
            <a:ext cx="2670120" cy="35964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149" name="PlaceHolder 3"/>
          <p:cNvSpPr>
            <a:spLocks noGrp="1"/>
          </p:cNvSpPr>
          <p:nvPr>
            <p:ph type="body"/>
          </p:nvPr>
        </p:nvSpPr>
        <p:spPr>
          <a:xfrm>
            <a:off x="6116040" y="180000"/>
            <a:ext cx="2670120" cy="359640"/>
          </a:xfrm>
          <a:prstGeom prst="rect">
            <a:avLst/>
          </a:prstGeom>
        </p:spPr>
        <p:txBody>
          <a:bodyPr lIns="0" tIns="0" rIns="0" bIns="0">
            <a:normAutofit/>
          </a:bodyPr>
          <a:lstStyle/>
          <a:p>
            <a:endParaRPr lang="fr-FR" sz="1050" b="0" strike="noStrike" spc="-1">
              <a:solidFill>
                <a:srgbClr val="000000"/>
              </a:solidFill>
              <a:latin typeface="Aria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50" name="PlaceHolder 1"/>
          <p:cNvSpPr>
            <a:spLocks noGrp="1"/>
          </p:cNvSpPr>
          <p:nvPr>
            <p:ph type="title"/>
          </p:nvPr>
        </p:nvSpPr>
        <p:spPr>
          <a:xfrm>
            <a:off x="360000" y="900000"/>
            <a:ext cx="8423640" cy="719640"/>
          </a:xfrm>
          <a:prstGeom prst="rect">
            <a:avLst/>
          </a:prstGeom>
        </p:spPr>
        <p:txBody>
          <a:bodyPr lIns="0" tIns="0" rIns="0" bIns="0" anchor="ctr">
            <a:spAutoFit/>
          </a:bodyPr>
          <a:lstStyle/>
          <a:p>
            <a:endParaRPr lang="fr-FR" sz="1800" b="0" strike="noStrike" spc="-1">
              <a:solidFill>
                <a:srgbClr val="000000"/>
              </a:solidFill>
              <a:latin typeface="Aria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51" name="PlaceHolder 1"/>
          <p:cNvSpPr>
            <a:spLocks noGrp="1"/>
          </p:cNvSpPr>
          <p:nvPr>
            <p:ph type="subTitle"/>
          </p:nvPr>
        </p:nvSpPr>
        <p:spPr>
          <a:xfrm>
            <a:off x="360000" y="900000"/>
            <a:ext cx="8423640" cy="3337200"/>
          </a:xfrm>
          <a:prstGeom prst="rect">
            <a:avLst/>
          </a:prstGeom>
        </p:spPr>
        <p:txBody>
          <a:bodyPr lIns="0" tIns="0" rIns="0" bIns="0" anchor="ctr">
            <a:spAutoFit/>
          </a:bodyPr>
          <a:lstStyle/>
          <a:p>
            <a:pPr algn="ctr"/>
            <a:endParaRPr lang="fr-FR" sz="3200" b="0" strike="noStrike" spc="-1">
              <a:latin typeface="Aria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360000" y="900000"/>
            <a:ext cx="8423640" cy="719640"/>
          </a:xfrm>
          <a:prstGeom prst="rect">
            <a:avLst/>
          </a:prstGeom>
        </p:spPr>
        <p:txBody>
          <a:bodyPr lIns="0" tIns="0" rIns="0" bIns="0" anchor="ctr">
            <a:spAutoFit/>
          </a:bodyPr>
          <a:lstStyle/>
          <a:p>
            <a:endParaRPr lang="fr-FR" sz="1800" b="0" strike="noStrike" spc="-1">
              <a:solidFill>
                <a:srgbClr val="000000"/>
              </a:solidFill>
              <a:latin typeface="Arial"/>
            </a:endParaRPr>
          </a:p>
        </p:txBody>
      </p:sp>
      <p:sp>
        <p:nvSpPr>
          <p:cNvPr id="153" name="PlaceHolder 2"/>
          <p:cNvSpPr>
            <a:spLocks noGrp="1"/>
          </p:cNvSpPr>
          <p:nvPr>
            <p:ph type="body"/>
          </p:nvPr>
        </p:nvSpPr>
        <p:spPr>
          <a:xfrm>
            <a:off x="3312000" y="180000"/>
            <a:ext cx="2670120" cy="17136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154" name="PlaceHolder 3"/>
          <p:cNvSpPr>
            <a:spLocks noGrp="1"/>
          </p:cNvSpPr>
          <p:nvPr>
            <p:ph type="body"/>
          </p:nvPr>
        </p:nvSpPr>
        <p:spPr>
          <a:xfrm>
            <a:off x="6116040" y="180000"/>
            <a:ext cx="2670120" cy="35964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155" name="PlaceHolder 4"/>
          <p:cNvSpPr>
            <a:spLocks noGrp="1"/>
          </p:cNvSpPr>
          <p:nvPr>
            <p:ph type="body"/>
          </p:nvPr>
        </p:nvSpPr>
        <p:spPr>
          <a:xfrm>
            <a:off x="3312000" y="367920"/>
            <a:ext cx="2670120" cy="171360"/>
          </a:xfrm>
          <a:prstGeom prst="rect">
            <a:avLst/>
          </a:prstGeom>
        </p:spPr>
        <p:txBody>
          <a:bodyPr lIns="0" tIns="0" rIns="0" bIns="0">
            <a:normAutofit/>
          </a:bodyPr>
          <a:lstStyle/>
          <a:p>
            <a:endParaRPr lang="fr-FR" sz="1050" b="0" strike="noStrike" spc="-1">
              <a:solidFill>
                <a:srgbClr val="000000"/>
              </a:solidFill>
              <a:latin typeface="Aria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6" name="PlaceHolder 1"/>
          <p:cNvSpPr>
            <a:spLocks noGrp="1"/>
          </p:cNvSpPr>
          <p:nvPr>
            <p:ph type="title"/>
          </p:nvPr>
        </p:nvSpPr>
        <p:spPr>
          <a:xfrm>
            <a:off x="360000" y="900000"/>
            <a:ext cx="8423640" cy="719640"/>
          </a:xfrm>
          <a:prstGeom prst="rect">
            <a:avLst/>
          </a:prstGeom>
        </p:spPr>
        <p:txBody>
          <a:bodyPr lIns="0" tIns="0" rIns="0" bIns="0" anchor="ctr">
            <a:spAutoFit/>
          </a:bodyPr>
          <a:lstStyle/>
          <a:p>
            <a:endParaRPr lang="fr-FR" sz="1800" b="0" strike="noStrike" spc="-1">
              <a:solidFill>
                <a:srgbClr val="000000"/>
              </a:solidFill>
              <a:latin typeface="Arial"/>
            </a:endParaRPr>
          </a:p>
        </p:txBody>
      </p:sp>
      <p:sp>
        <p:nvSpPr>
          <p:cNvPr id="157" name="PlaceHolder 2"/>
          <p:cNvSpPr>
            <a:spLocks noGrp="1"/>
          </p:cNvSpPr>
          <p:nvPr>
            <p:ph type="body"/>
          </p:nvPr>
        </p:nvSpPr>
        <p:spPr>
          <a:xfrm>
            <a:off x="3312000" y="180000"/>
            <a:ext cx="2670120" cy="35964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158" name="PlaceHolder 3"/>
          <p:cNvSpPr>
            <a:spLocks noGrp="1"/>
          </p:cNvSpPr>
          <p:nvPr>
            <p:ph type="body"/>
          </p:nvPr>
        </p:nvSpPr>
        <p:spPr>
          <a:xfrm>
            <a:off x="6116040" y="180000"/>
            <a:ext cx="2670120" cy="17136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159" name="PlaceHolder 4"/>
          <p:cNvSpPr>
            <a:spLocks noGrp="1"/>
          </p:cNvSpPr>
          <p:nvPr>
            <p:ph type="body"/>
          </p:nvPr>
        </p:nvSpPr>
        <p:spPr>
          <a:xfrm>
            <a:off x="6116040" y="367920"/>
            <a:ext cx="2670120" cy="171360"/>
          </a:xfrm>
          <a:prstGeom prst="rect">
            <a:avLst/>
          </a:prstGeom>
        </p:spPr>
        <p:txBody>
          <a:bodyPr lIns="0" tIns="0" rIns="0" bIns="0">
            <a:normAutofit/>
          </a:bodyPr>
          <a:lstStyle/>
          <a:p>
            <a:endParaRPr lang="fr-FR" sz="1050" b="0" strike="noStrike" spc="-1">
              <a:solidFill>
                <a:srgbClr val="000000"/>
              </a:solidFill>
              <a:latin typeface="Aria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60" name="PlaceHolder 1"/>
          <p:cNvSpPr>
            <a:spLocks noGrp="1"/>
          </p:cNvSpPr>
          <p:nvPr>
            <p:ph type="title"/>
          </p:nvPr>
        </p:nvSpPr>
        <p:spPr>
          <a:xfrm>
            <a:off x="360000" y="900000"/>
            <a:ext cx="8423640" cy="719640"/>
          </a:xfrm>
          <a:prstGeom prst="rect">
            <a:avLst/>
          </a:prstGeom>
        </p:spPr>
        <p:txBody>
          <a:bodyPr lIns="0" tIns="0" rIns="0" bIns="0" anchor="ctr">
            <a:spAutoFit/>
          </a:bodyPr>
          <a:lstStyle/>
          <a:p>
            <a:endParaRPr lang="fr-FR" sz="1800" b="0" strike="noStrike" spc="-1">
              <a:solidFill>
                <a:srgbClr val="000000"/>
              </a:solidFill>
              <a:latin typeface="Arial"/>
            </a:endParaRPr>
          </a:p>
        </p:txBody>
      </p:sp>
      <p:sp>
        <p:nvSpPr>
          <p:cNvPr id="161" name="PlaceHolder 2"/>
          <p:cNvSpPr>
            <a:spLocks noGrp="1"/>
          </p:cNvSpPr>
          <p:nvPr>
            <p:ph type="body"/>
          </p:nvPr>
        </p:nvSpPr>
        <p:spPr>
          <a:xfrm>
            <a:off x="3312000" y="180000"/>
            <a:ext cx="2670120" cy="17136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162" name="PlaceHolder 3"/>
          <p:cNvSpPr>
            <a:spLocks noGrp="1"/>
          </p:cNvSpPr>
          <p:nvPr>
            <p:ph type="body"/>
          </p:nvPr>
        </p:nvSpPr>
        <p:spPr>
          <a:xfrm>
            <a:off x="6116040" y="180000"/>
            <a:ext cx="2670120" cy="17136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163" name="PlaceHolder 4"/>
          <p:cNvSpPr>
            <a:spLocks noGrp="1"/>
          </p:cNvSpPr>
          <p:nvPr>
            <p:ph type="body"/>
          </p:nvPr>
        </p:nvSpPr>
        <p:spPr>
          <a:xfrm>
            <a:off x="3312000" y="367920"/>
            <a:ext cx="5471640" cy="171360"/>
          </a:xfrm>
          <a:prstGeom prst="rect">
            <a:avLst/>
          </a:prstGeom>
        </p:spPr>
        <p:txBody>
          <a:bodyPr lIns="0" tIns="0" rIns="0" bIns="0">
            <a:normAutofit/>
          </a:bodyPr>
          <a:lstStyle/>
          <a:p>
            <a:endParaRPr lang="fr-FR" sz="1050" b="0" strike="noStrike" spc="-1">
              <a:solidFill>
                <a:srgbClr val="000000"/>
              </a:solidFill>
              <a:latin typeface="Aria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64" name="PlaceHolder 1"/>
          <p:cNvSpPr>
            <a:spLocks noGrp="1"/>
          </p:cNvSpPr>
          <p:nvPr>
            <p:ph type="title"/>
          </p:nvPr>
        </p:nvSpPr>
        <p:spPr>
          <a:xfrm>
            <a:off x="360000" y="900000"/>
            <a:ext cx="8423640" cy="719640"/>
          </a:xfrm>
          <a:prstGeom prst="rect">
            <a:avLst/>
          </a:prstGeom>
        </p:spPr>
        <p:txBody>
          <a:bodyPr lIns="0" tIns="0" rIns="0" bIns="0" anchor="ctr">
            <a:spAutoFit/>
          </a:bodyPr>
          <a:lstStyle/>
          <a:p>
            <a:endParaRPr lang="fr-FR" sz="1800" b="0" strike="noStrike" spc="-1">
              <a:solidFill>
                <a:srgbClr val="000000"/>
              </a:solidFill>
              <a:latin typeface="Arial"/>
            </a:endParaRPr>
          </a:p>
        </p:txBody>
      </p:sp>
      <p:sp>
        <p:nvSpPr>
          <p:cNvPr id="165" name="PlaceHolder 2"/>
          <p:cNvSpPr>
            <a:spLocks noGrp="1"/>
          </p:cNvSpPr>
          <p:nvPr>
            <p:ph type="body"/>
          </p:nvPr>
        </p:nvSpPr>
        <p:spPr>
          <a:xfrm>
            <a:off x="3312000" y="180000"/>
            <a:ext cx="5471640" cy="17136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166" name="PlaceHolder 3"/>
          <p:cNvSpPr>
            <a:spLocks noGrp="1"/>
          </p:cNvSpPr>
          <p:nvPr>
            <p:ph type="body"/>
          </p:nvPr>
        </p:nvSpPr>
        <p:spPr>
          <a:xfrm>
            <a:off x="3312000" y="367920"/>
            <a:ext cx="5471640" cy="171360"/>
          </a:xfrm>
          <a:prstGeom prst="rect">
            <a:avLst/>
          </a:prstGeom>
        </p:spPr>
        <p:txBody>
          <a:bodyPr lIns="0" tIns="0" rIns="0" bIns="0">
            <a:normAutofit/>
          </a:bodyPr>
          <a:lstStyle/>
          <a:p>
            <a:endParaRPr lang="fr-FR" sz="1050" b="0" strike="noStrike" spc="-1">
              <a:solidFill>
                <a:srgbClr val="000000"/>
              </a:solidFill>
              <a:latin typeface="Aria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67" name="PlaceHolder 1"/>
          <p:cNvSpPr>
            <a:spLocks noGrp="1"/>
          </p:cNvSpPr>
          <p:nvPr>
            <p:ph type="title"/>
          </p:nvPr>
        </p:nvSpPr>
        <p:spPr>
          <a:xfrm>
            <a:off x="360000" y="900000"/>
            <a:ext cx="8423640" cy="719640"/>
          </a:xfrm>
          <a:prstGeom prst="rect">
            <a:avLst/>
          </a:prstGeom>
        </p:spPr>
        <p:txBody>
          <a:bodyPr lIns="0" tIns="0" rIns="0" bIns="0" anchor="ctr">
            <a:spAutoFit/>
          </a:bodyPr>
          <a:lstStyle/>
          <a:p>
            <a:endParaRPr lang="fr-FR" sz="1800" b="0" strike="noStrike" spc="-1">
              <a:solidFill>
                <a:srgbClr val="000000"/>
              </a:solidFill>
              <a:latin typeface="Arial"/>
            </a:endParaRPr>
          </a:p>
        </p:txBody>
      </p:sp>
      <p:sp>
        <p:nvSpPr>
          <p:cNvPr id="168" name="PlaceHolder 2"/>
          <p:cNvSpPr>
            <a:spLocks noGrp="1"/>
          </p:cNvSpPr>
          <p:nvPr>
            <p:ph type="body"/>
          </p:nvPr>
        </p:nvSpPr>
        <p:spPr>
          <a:xfrm>
            <a:off x="3312000" y="180000"/>
            <a:ext cx="2670120" cy="17136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169" name="PlaceHolder 3"/>
          <p:cNvSpPr>
            <a:spLocks noGrp="1"/>
          </p:cNvSpPr>
          <p:nvPr>
            <p:ph type="body"/>
          </p:nvPr>
        </p:nvSpPr>
        <p:spPr>
          <a:xfrm>
            <a:off x="6116040" y="180000"/>
            <a:ext cx="2670120" cy="17136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170" name="PlaceHolder 4"/>
          <p:cNvSpPr>
            <a:spLocks noGrp="1"/>
          </p:cNvSpPr>
          <p:nvPr>
            <p:ph type="body"/>
          </p:nvPr>
        </p:nvSpPr>
        <p:spPr>
          <a:xfrm>
            <a:off x="3312000" y="367920"/>
            <a:ext cx="2670120" cy="17136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171" name="PlaceHolder 5"/>
          <p:cNvSpPr>
            <a:spLocks noGrp="1"/>
          </p:cNvSpPr>
          <p:nvPr>
            <p:ph type="body"/>
          </p:nvPr>
        </p:nvSpPr>
        <p:spPr>
          <a:xfrm>
            <a:off x="6116040" y="367920"/>
            <a:ext cx="2670120" cy="171360"/>
          </a:xfrm>
          <a:prstGeom prst="rect">
            <a:avLst/>
          </a:prstGeom>
        </p:spPr>
        <p:txBody>
          <a:bodyPr lIns="0" tIns="0" rIns="0" bIns="0">
            <a:normAutofit/>
          </a:bodyPr>
          <a:lstStyle/>
          <a:p>
            <a:endParaRPr lang="fr-FR" sz="1050" b="0" strike="noStrike" spc="-1">
              <a:solidFill>
                <a:srgbClr val="000000"/>
              </a:solidFill>
              <a:latin typeface="Aria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360000" y="900000"/>
            <a:ext cx="8423640" cy="719640"/>
          </a:xfrm>
          <a:prstGeom prst="rect">
            <a:avLst/>
          </a:prstGeom>
        </p:spPr>
        <p:txBody>
          <a:bodyPr lIns="0" tIns="0" rIns="0" bIns="0" anchor="ctr">
            <a:spAutoFit/>
          </a:bodyPr>
          <a:lstStyle/>
          <a:p>
            <a:endParaRPr lang="fr-FR" sz="1800" b="0" strike="noStrike" spc="-1">
              <a:solidFill>
                <a:srgbClr val="000000"/>
              </a:solidFill>
              <a:latin typeface="Arial"/>
            </a:endParaRPr>
          </a:p>
        </p:txBody>
      </p:sp>
      <p:sp>
        <p:nvSpPr>
          <p:cNvPr id="173" name="PlaceHolder 2"/>
          <p:cNvSpPr>
            <a:spLocks noGrp="1"/>
          </p:cNvSpPr>
          <p:nvPr>
            <p:ph type="body"/>
          </p:nvPr>
        </p:nvSpPr>
        <p:spPr>
          <a:xfrm>
            <a:off x="3312000" y="180000"/>
            <a:ext cx="1761480" cy="171360"/>
          </a:xfrm>
          <a:prstGeom prst="rect">
            <a:avLst/>
          </a:prstGeom>
        </p:spPr>
        <p:txBody>
          <a:bodyPr lIns="0" tIns="0" rIns="0" bIns="0">
            <a:normAutofit fontScale="43000"/>
          </a:bodyPr>
          <a:lstStyle/>
          <a:p>
            <a:endParaRPr lang="fr-FR" sz="1050" b="0" strike="noStrike" spc="-1">
              <a:solidFill>
                <a:srgbClr val="000000"/>
              </a:solidFill>
              <a:latin typeface="Arial"/>
            </a:endParaRPr>
          </a:p>
        </p:txBody>
      </p:sp>
      <p:sp>
        <p:nvSpPr>
          <p:cNvPr id="174" name="PlaceHolder 3"/>
          <p:cNvSpPr>
            <a:spLocks noGrp="1"/>
          </p:cNvSpPr>
          <p:nvPr>
            <p:ph type="body"/>
          </p:nvPr>
        </p:nvSpPr>
        <p:spPr>
          <a:xfrm>
            <a:off x="5162040" y="180000"/>
            <a:ext cx="1761480" cy="171360"/>
          </a:xfrm>
          <a:prstGeom prst="rect">
            <a:avLst/>
          </a:prstGeom>
        </p:spPr>
        <p:txBody>
          <a:bodyPr lIns="0" tIns="0" rIns="0" bIns="0">
            <a:normAutofit fontScale="43000"/>
          </a:bodyPr>
          <a:lstStyle/>
          <a:p>
            <a:endParaRPr lang="fr-FR" sz="1050" b="0" strike="noStrike" spc="-1">
              <a:solidFill>
                <a:srgbClr val="000000"/>
              </a:solidFill>
              <a:latin typeface="Arial"/>
            </a:endParaRPr>
          </a:p>
        </p:txBody>
      </p:sp>
      <p:sp>
        <p:nvSpPr>
          <p:cNvPr id="175" name="PlaceHolder 4"/>
          <p:cNvSpPr>
            <a:spLocks noGrp="1"/>
          </p:cNvSpPr>
          <p:nvPr>
            <p:ph type="body"/>
          </p:nvPr>
        </p:nvSpPr>
        <p:spPr>
          <a:xfrm>
            <a:off x="7011720" y="180000"/>
            <a:ext cx="1761480" cy="171360"/>
          </a:xfrm>
          <a:prstGeom prst="rect">
            <a:avLst/>
          </a:prstGeom>
        </p:spPr>
        <p:txBody>
          <a:bodyPr lIns="0" tIns="0" rIns="0" bIns="0">
            <a:normAutofit fontScale="43000"/>
          </a:bodyPr>
          <a:lstStyle/>
          <a:p>
            <a:endParaRPr lang="fr-FR" sz="1050" b="0" strike="noStrike" spc="-1">
              <a:solidFill>
                <a:srgbClr val="000000"/>
              </a:solidFill>
              <a:latin typeface="Arial"/>
            </a:endParaRPr>
          </a:p>
        </p:txBody>
      </p:sp>
      <p:sp>
        <p:nvSpPr>
          <p:cNvPr id="176" name="PlaceHolder 5"/>
          <p:cNvSpPr>
            <a:spLocks noGrp="1"/>
          </p:cNvSpPr>
          <p:nvPr>
            <p:ph type="body"/>
          </p:nvPr>
        </p:nvSpPr>
        <p:spPr>
          <a:xfrm>
            <a:off x="3312000" y="367920"/>
            <a:ext cx="1761480" cy="171360"/>
          </a:xfrm>
          <a:prstGeom prst="rect">
            <a:avLst/>
          </a:prstGeom>
        </p:spPr>
        <p:txBody>
          <a:bodyPr lIns="0" tIns="0" rIns="0" bIns="0">
            <a:normAutofit fontScale="43000"/>
          </a:bodyPr>
          <a:lstStyle/>
          <a:p>
            <a:endParaRPr lang="fr-FR" sz="1050" b="0" strike="noStrike" spc="-1">
              <a:solidFill>
                <a:srgbClr val="000000"/>
              </a:solidFill>
              <a:latin typeface="Arial"/>
            </a:endParaRPr>
          </a:p>
        </p:txBody>
      </p:sp>
      <p:sp>
        <p:nvSpPr>
          <p:cNvPr id="177" name="PlaceHolder 6"/>
          <p:cNvSpPr>
            <a:spLocks noGrp="1"/>
          </p:cNvSpPr>
          <p:nvPr>
            <p:ph type="body"/>
          </p:nvPr>
        </p:nvSpPr>
        <p:spPr>
          <a:xfrm>
            <a:off x="5162040" y="367920"/>
            <a:ext cx="1761480" cy="171360"/>
          </a:xfrm>
          <a:prstGeom prst="rect">
            <a:avLst/>
          </a:prstGeom>
        </p:spPr>
        <p:txBody>
          <a:bodyPr lIns="0" tIns="0" rIns="0" bIns="0">
            <a:normAutofit fontScale="43000"/>
          </a:bodyPr>
          <a:lstStyle/>
          <a:p>
            <a:endParaRPr lang="fr-FR" sz="1050" b="0" strike="noStrike" spc="-1">
              <a:solidFill>
                <a:srgbClr val="000000"/>
              </a:solidFill>
              <a:latin typeface="Arial"/>
            </a:endParaRPr>
          </a:p>
        </p:txBody>
      </p:sp>
      <p:sp>
        <p:nvSpPr>
          <p:cNvPr id="178" name="PlaceHolder 7"/>
          <p:cNvSpPr>
            <a:spLocks noGrp="1"/>
          </p:cNvSpPr>
          <p:nvPr>
            <p:ph type="body"/>
          </p:nvPr>
        </p:nvSpPr>
        <p:spPr>
          <a:xfrm>
            <a:off x="7011720" y="367920"/>
            <a:ext cx="1761480" cy="171360"/>
          </a:xfrm>
          <a:prstGeom prst="rect">
            <a:avLst/>
          </a:prstGeom>
        </p:spPr>
        <p:txBody>
          <a:bodyPr lIns="0" tIns="0" rIns="0" bIns="0">
            <a:normAutofit fontScale="43000"/>
          </a:bodyPr>
          <a:lstStyle/>
          <a:p>
            <a:endParaRPr lang="fr-FR" sz="1050" b="0" strike="noStrike" spc="-1">
              <a:solidFill>
                <a:srgbClr val="000000"/>
              </a:solidFill>
              <a:latin typeface="Aria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4" name="Titre 3"/>
          <p:cNvSpPr>
            <a:spLocks noGrp="1"/>
          </p:cNvSpPr>
          <p:nvPr>
            <p:ph type="title" hasCustomPrompt="1"/>
          </p:nvPr>
        </p:nvSpPr>
        <p:spPr bwMode="gray">
          <a:xfrm>
            <a:off x="359999" y="900000"/>
            <a:ext cx="8424000" cy="720000"/>
          </a:xfrm>
        </p:spPr>
        <p:txBody>
          <a:bodyPr/>
          <a:lstStyle/>
          <a:p>
            <a:r>
              <a:rPr lang="fr-FR" noProof="0" dirty="0"/>
              <a:t>Titre</a:t>
            </a:r>
            <a:endParaRPr lang="fr-FR" dirty="0"/>
          </a:p>
        </p:txBody>
      </p:sp>
      <p:sp>
        <p:nvSpPr>
          <p:cNvPr id="5" name="Espace réservé de la date 4"/>
          <p:cNvSpPr>
            <a:spLocks noGrp="1"/>
          </p:cNvSpPr>
          <p:nvPr>
            <p:ph type="dt" sz="half" idx="10"/>
          </p:nvPr>
        </p:nvSpPr>
        <p:spPr bwMode="gray"/>
        <p:txBody>
          <a:bodyPr/>
          <a:lstStyle/>
          <a:p>
            <a:pPr algn="r"/>
            <a:r>
              <a:rPr lang="fr-FR" cap="all" dirty="0"/>
              <a:t>13/05/2020</a:t>
            </a:r>
          </a:p>
        </p:txBody>
      </p:sp>
      <p:sp>
        <p:nvSpPr>
          <p:cNvPr id="7" name="Espace réservé du numéro de diapositive 6"/>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9" name="Espace réservé du contenu 8"/>
          <p:cNvSpPr>
            <a:spLocks noGrp="1"/>
          </p:cNvSpPr>
          <p:nvPr>
            <p:ph sz="quarter" idx="14" hasCustomPrompt="1"/>
          </p:nvPr>
        </p:nvSpPr>
        <p:spPr bwMode="gray">
          <a:xfrm>
            <a:off x="359998" y="1836000"/>
            <a:ext cx="8424000" cy="2574000"/>
          </a:xfrm>
        </p:spPr>
        <p:txBody>
          <a:bodyPr/>
          <a:lstStyle>
            <a:lvl1pPr>
              <a:defRPr/>
            </a:lvl1pPr>
            <a:lvl2pPr>
              <a:defRPr/>
            </a:lvl2pPr>
            <a:lvl3pPr>
              <a:defRPr/>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4118228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6" name="PlaceHolder 1"/>
          <p:cNvSpPr>
            <a:spLocks noGrp="1"/>
          </p:cNvSpPr>
          <p:nvPr>
            <p:ph type="title"/>
          </p:nvPr>
        </p:nvSpPr>
        <p:spPr>
          <a:xfrm>
            <a:off x="360000" y="900000"/>
            <a:ext cx="8423640" cy="719640"/>
          </a:xfrm>
          <a:prstGeom prst="rect">
            <a:avLst/>
          </a:prstGeom>
        </p:spPr>
        <p:txBody>
          <a:bodyPr lIns="0" tIns="0" rIns="0" bIns="0" anchor="ctr">
            <a:spAutoFit/>
          </a:bodyPr>
          <a:lstStyle/>
          <a:p>
            <a:endParaRPr lang="fr-FR" sz="1800" b="0" strike="noStrike" spc="-1">
              <a:solidFill>
                <a:srgbClr val="000000"/>
              </a:solid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7" name="PlaceHolder 1"/>
          <p:cNvSpPr>
            <a:spLocks noGrp="1"/>
          </p:cNvSpPr>
          <p:nvPr>
            <p:ph type="subTitle"/>
          </p:nvPr>
        </p:nvSpPr>
        <p:spPr>
          <a:xfrm>
            <a:off x="360000" y="900000"/>
            <a:ext cx="8423640" cy="3337200"/>
          </a:xfrm>
          <a:prstGeom prst="rect">
            <a:avLst/>
          </a:prstGeom>
        </p:spPr>
        <p:txBody>
          <a:bodyPr lIns="0" tIns="0" rIns="0" bIns="0" anchor="ctr">
            <a:spAutoFit/>
          </a:bodyPr>
          <a:lstStyle/>
          <a:p>
            <a:pPr algn="ctr"/>
            <a:endParaRPr lang="fr-FR"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360000" y="900000"/>
            <a:ext cx="8423640" cy="719640"/>
          </a:xfrm>
          <a:prstGeom prst="rect">
            <a:avLst/>
          </a:prstGeom>
        </p:spPr>
        <p:txBody>
          <a:bodyPr lIns="0" tIns="0" rIns="0" bIns="0" anchor="ctr">
            <a:spAutoFit/>
          </a:bodyPr>
          <a:lstStyle/>
          <a:p>
            <a:endParaRPr lang="fr-FR" sz="1800" b="0" strike="noStrike" spc="-1">
              <a:solidFill>
                <a:srgbClr val="000000"/>
              </a:solidFill>
              <a:latin typeface="Arial"/>
            </a:endParaRPr>
          </a:p>
        </p:txBody>
      </p:sp>
      <p:sp>
        <p:nvSpPr>
          <p:cNvPr id="19" name="PlaceHolder 2"/>
          <p:cNvSpPr>
            <a:spLocks noGrp="1"/>
          </p:cNvSpPr>
          <p:nvPr>
            <p:ph type="body"/>
          </p:nvPr>
        </p:nvSpPr>
        <p:spPr>
          <a:xfrm>
            <a:off x="3312000" y="180000"/>
            <a:ext cx="2670120" cy="17136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20" name="PlaceHolder 3"/>
          <p:cNvSpPr>
            <a:spLocks noGrp="1"/>
          </p:cNvSpPr>
          <p:nvPr>
            <p:ph type="body"/>
          </p:nvPr>
        </p:nvSpPr>
        <p:spPr>
          <a:xfrm>
            <a:off x="6116040" y="180000"/>
            <a:ext cx="2670120" cy="35964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21" name="PlaceHolder 4"/>
          <p:cNvSpPr>
            <a:spLocks noGrp="1"/>
          </p:cNvSpPr>
          <p:nvPr>
            <p:ph type="body"/>
          </p:nvPr>
        </p:nvSpPr>
        <p:spPr>
          <a:xfrm>
            <a:off x="3312000" y="367920"/>
            <a:ext cx="2670120" cy="171360"/>
          </a:xfrm>
          <a:prstGeom prst="rect">
            <a:avLst/>
          </a:prstGeom>
        </p:spPr>
        <p:txBody>
          <a:bodyPr lIns="0" tIns="0" rIns="0" bIns="0">
            <a:normAutofit/>
          </a:bodyPr>
          <a:lstStyle/>
          <a:p>
            <a:endParaRPr lang="fr-FR" sz="1050" b="0" strike="noStrike" spc="-1">
              <a:solidFill>
                <a:srgbClr val="000000"/>
              </a:solid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360000" y="900000"/>
            <a:ext cx="8423640" cy="719640"/>
          </a:xfrm>
          <a:prstGeom prst="rect">
            <a:avLst/>
          </a:prstGeom>
        </p:spPr>
        <p:txBody>
          <a:bodyPr lIns="0" tIns="0" rIns="0" bIns="0" anchor="ctr">
            <a:spAutoFit/>
          </a:bodyPr>
          <a:lstStyle/>
          <a:p>
            <a:endParaRPr lang="fr-FR" sz="1800" b="0" strike="noStrike" spc="-1">
              <a:solidFill>
                <a:srgbClr val="000000"/>
              </a:solidFill>
              <a:latin typeface="Arial"/>
            </a:endParaRPr>
          </a:p>
        </p:txBody>
      </p:sp>
      <p:sp>
        <p:nvSpPr>
          <p:cNvPr id="23" name="PlaceHolder 2"/>
          <p:cNvSpPr>
            <a:spLocks noGrp="1"/>
          </p:cNvSpPr>
          <p:nvPr>
            <p:ph type="body"/>
          </p:nvPr>
        </p:nvSpPr>
        <p:spPr>
          <a:xfrm>
            <a:off x="3312000" y="180000"/>
            <a:ext cx="2670120" cy="35964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24" name="PlaceHolder 3"/>
          <p:cNvSpPr>
            <a:spLocks noGrp="1"/>
          </p:cNvSpPr>
          <p:nvPr>
            <p:ph type="body"/>
          </p:nvPr>
        </p:nvSpPr>
        <p:spPr>
          <a:xfrm>
            <a:off x="6116040" y="180000"/>
            <a:ext cx="2670120" cy="17136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25" name="PlaceHolder 4"/>
          <p:cNvSpPr>
            <a:spLocks noGrp="1"/>
          </p:cNvSpPr>
          <p:nvPr>
            <p:ph type="body"/>
          </p:nvPr>
        </p:nvSpPr>
        <p:spPr>
          <a:xfrm>
            <a:off x="6116040" y="367920"/>
            <a:ext cx="2670120" cy="171360"/>
          </a:xfrm>
          <a:prstGeom prst="rect">
            <a:avLst/>
          </a:prstGeom>
        </p:spPr>
        <p:txBody>
          <a:bodyPr lIns="0" tIns="0" rIns="0" bIns="0">
            <a:normAutofit/>
          </a:bodyPr>
          <a:lstStyle/>
          <a:p>
            <a:endParaRPr lang="fr-FR" sz="1050" b="0" strike="noStrike" spc="-1">
              <a:solidFill>
                <a:srgbClr val="000000"/>
              </a:solid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360000" y="900000"/>
            <a:ext cx="8423640" cy="719640"/>
          </a:xfrm>
          <a:prstGeom prst="rect">
            <a:avLst/>
          </a:prstGeom>
        </p:spPr>
        <p:txBody>
          <a:bodyPr lIns="0" tIns="0" rIns="0" bIns="0" anchor="ctr">
            <a:spAutoFit/>
          </a:bodyPr>
          <a:lstStyle/>
          <a:p>
            <a:endParaRPr lang="fr-FR" sz="1800" b="0" strike="noStrike" spc="-1">
              <a:solidFill>
                <a:srgbClr val="000000"/>
              </a:solidFill>
              <a:latin typeface="Arial"/>
            </a:endParaRPr>
          </a:p>
        </p:txBody>
      </p:sp>
      <p:sp>
        <p:nvSpPr>
          <p:cNvPr id="27" name="PlaceHolder 2"/>
          <p:cNvSpPr>
            <a:spLocks noGrp="1"/>
          </p:cNvSpPr>
          <p:nvPr>
            <p:ph type="body"/>
          </p:nvPr>
        </p:nvSpPr>
        <p:spPr>
          <a:xfrm>
            <a:off x="3312000" y="180000"/>
            <a:ext cx="2670120" cy="17136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28" name="PlaceHolder 3"/>
          <p:cNvSpPr>
            <a:spLocks noGrp="1"/>
          </p:cNvSpPr>
          <p:nvPr>
            <p:ph type="body"/>
          </p:nvPr>
        </p:nvSpPr>
        <p:spPr>
          <a:xfrm>
            <a:off x="6116040" y="180000"/>
            <a:ext cx="2670120" cy="171360"/>
          </a:xfrm>
          <a:prstGeom prst="rect">
            <a:avLst/>
          </a:prstGeom>
        </p:spPr>
        <p:txBody>
          <a:bodyPr lIns="0" tIns="0" rIns="0" bIns="0">
            <a:normAutofit/>
          </a:bodyPr>
          <a:lstStyle/>
          <a:p>
            <a:endParaRPr lang="fr-FR" sz="1050" b="0" strike="noStrike" spc="-1">
              <a:solidFill>
                <a:srgbClr val="000000"/>
              </a:solidFill>
              <a:latin typeface="Arial"/>
            </a:endParaRPr>
          </a:p>
        </p:txBody>
      </p:sp>
      <p:sp>
        <p:nvSpPr>
          <p:cNvPr id="29" name="PlaceHolder 4"/>
          <p:cNvSpPr>
            <a:spLocks noGrp="1"/>
          </p:cNvSpPr>
          <p:nvPr>
            <p:ph type="body"/>
          </p:nvPr>
        </p:nvSpPr>
        <p:spPr>
          <a:xfrm>
            <a:off x="3312000" y="367920"/>
            <a:ext cx="5471640" cy="171360"/>
          </a:xfrm>
          <a:prstGeom prst="rect">
            <a:avLst/>
          </a:prstGeom>
        </p:spPr>
        <p:txBody>
          <a:bodyPr lIns="0" tIns="0" rIns="0" bIns="0">
            <a:normAutofit/>
          </a:bodyPr>
          <a:lstStyle/>
          <a:p>
            <a:endParaRPr lang="fr-FR" sz="1050" b="0" strike="noStrike" spc="-1">
              <a:solidFill>
                <a:srgbClr val="000000"/>
              </a:solid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slideLayout" Target="../slideLayouts/slideLayout49.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5" Type="http://schemas.openxmlformats.org/officeDocument/2006/relationships/image" Target="../media/image1.png"/><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Line 1"/>
          <p:cNvSpPr/>
          <p:nvPr/>
        </p:nvSpPr>
        <p:spPr>
          <a:xfrm>
            <a:off x="360000" y="4784400"/>
            <a:ext cx="8424000" cy="0"/>
          </a:xfrm>
          <a:prstGeom prst="line">
            <a:avLst/>
          </a:prstGeom>
          <a:ln w="10080">
            <a:solidFill>
              <a:schemeClr val="tx1"/>
            </a:solidFill>
            <a:round/>
          </a:ln>
        </p:spPr>
        <p:style>
          <a:lnRef idx="1">
            <a:schemeClr val="accent1"/>
          </a:lnRef>
          <a:fillRef idx="0">
            <a:schemeClr val="accent1"/>
          </a:fillRef>
          <a:effectRef idx="0">
            <a:schemeClr val="accent1"/>
          </a:effectRef>
          <a:fontRef idx="minor"/>
        </p:style>
      </p:sp>
      <p:pic>
        <p:nvPicPr>
          <p:cNvPr id="10" name="Image 6"/>
          <p:cNvPicPr/>
          <p:nvPr/>
        </p:nvPicPr>
        <p:blipFill>
          <a:blip r:embed="rId14"/>
          <a:stretch/>
        </p:blipFill>
        <p:spPr>
          <a:xfrm>
            <a:off x="288000" y="108000"/>
            <a:ext cx="719640" cy="539640"/>
          </a:xfrm>
          <a:prstGeom prst="rect">
            <a:avLst/>
          </a:prstGeom>
          <a:ln>
            <a:noFill/>
          </a:ln>
        </p:spPr>
      </p:pic>
      <p:sp>
        <p:nvSpPr>
          <p:cNvPr id="2" name="PlaceHolder 2"/>
          <p:cNvSpPr>
            <a:spLocks noGrp="1"/>
          </p:cNvSpPr>
          <p:nvPr>
            <p:ph type="title"/>
          </p:nvPr>
        </p:nvSpPr>
        <p:spPr>
          <a:xfrm>
            <a:off x="0" y="0"/>
            <a:ext cx="179640" cy="179640"/>
          </a:xfrm>
          <a:prstGeom prst="rect">
            <a:avLst/>
          </a:prstGeom>
        </p:spPr>
        <p:txBody>
          <a:bodyPr lIns="0" tIns="0" rIns="0" bIns="0">
            <a:noAutofit/>
          </a:bodyPr>
          <a:lstStyle/>
          <a:p>
            <a:pPr>
              <a:lnSpc>
                <a:spcPct val="90000"/>
              </a:lnSpc>
            </a:pPr>
            <a:r>
              <a:rPr lang="fr-FR" sz="100" b="1" strike="noStrike" spc="-1">
                <a:solidFill>
                  <a:srgbClr val="000000"/>
                </a:solidFill>
                <a:latin typeface="Arial"/>
              </a:rPr>
              <a:t>Titre</a:t>
            </a:r>
            <a:endParaRPr lang="fr-FR" sz="100" b="0" strike="noStrike" spc="-1">
              <a:solidFill>
                <a:srgbClr val="000000"/>
              </a:solidFill>
              <a:latin typeface="Arial"/>
            </a:endParaRPr>
          </a:p>
        </p:txBody>
      </p:sp>
      <p:sp>
        <p:nvSpPr>
          <p:cNvPr id="3" name="PlaceHolder 3"/>
          <p:cNvSpPr>
            <a:spLocks noGrp="1"/>
          </p:cNvSpPr>
          <p:nvPr>
            <p:ph type="dt"/>
          </p:nvPr>
        </p:nvSpPr>
        <p:spPr>
          <a:xfrm>
            <a:off x="7614000" y="4783680"/>
            <a:ext cx="1169640" cy="359640"/>
          </a:xfrm>
          <a:prstGeom prst="rect">
            <a:avLst/>
          </a:prstGeom>
        </p:spPr>
        <p:txBody>
          <a:bodyPr lIns="0" tIns="0" rIns="0" bIns="0" anchor="ctr">
            <a:noAutofit/>
          </a:bodyPr>
          <a:lstStyle/>
          <a:p>
            <a:pPr algn="r">
              <a:lnSpc>
                <a:spcPct val="100000"/>
              </a:lnSpc>
            </a:pPr>
            <a:r>
              <a:rPr lang="fr-FR" sz="750" b="1" strike="noStrike" cap="all" spc="-1">
                <a:solidFill>
                  <a:srgbClr val="000000"/>
                </a:solidFill>
                <a:latin typeface="Arial"/>
              </a:rPr>
              <a:t>XX/XX/XXXX</a:t>
            </a:r>
            <a:endParaRPr lang="fr-FR" sz="750" b="0" strike="noStrike" spc="-1">
              <a:latin typeface="Times New Roman"/>
            </a:endParaRPr>
          </a:p>
        </p:txBody>
      </p:sp>
      <p:sp>
        <p:nvSpPr>
          <p:cNvPr id="4" name="PlaceHolder 4"/>
          <p:cNvSpPr>
            <a:spLocks noGrp="1"/>
          </p:cNvSpPr>
          <p:nvPr>
            <p:ph type="ftr"/>
          </p:nvPr>
        </p:nvSpPr>
        <p:spPr>
          <a:xfrm>
            <a:off x="360000" y="4783680"/>
            <a:ext cx="5903640" cy="359640"/>
          </a:xfrm>
          <a:prstGeom prst="rect">
            <a:avLst/>
          </a:prstGeom>
        </p:spPr>
        <p:txBody>
          <a:bodyPr lIns="0" tIns="0" rIns="0" bIns="0" anchor="ctr">
            <a:noAutofit/>
          </a:bodyPr>
          <a:lstStyle/>
          <a:p>
            <a:pPr>
              <a:lnSpc>
                <a:spcPct val="100000"/>
              </a:lnSpc>
            </a:pPr>
            <a:r>
              <a:rPr lang="fr-FR" sz="750" b="1" strike="noStrike" spc="-1">
                <a:solidFill>
                  <a:srgbClr val="000000"/>
                </a:solidFill>
                <a:latin typeface="Arial"/>
              </a:rPr>
              <a:t>Intitulé de la direction/service interministérielle</a:t>
            </a:r>
            <a:endParaRPr lang="fr-FR" sz="750" b="0" strike="noStrike" spc="-1">
              <a:latin typeface="Times New Roman"/>
            </a:endParaRPr>
          </a:p>
        </p:txBody>
      </p:sp>
      <p:sp>
        <p:nvSpPr>
          <p:cNvPr id="5" name="PlaceHolder 5"/>
          <p:cNvSpPr>
            <a:spLocks noGrp="1"/>
          </p:cNvSpPr>
          <p:nvPr>
            <p:ph type="sldNum"/>
          </p:nvPr>
        </p:nvSpPr>
        <p:spPr>
          <a:xfrm>
            <a:off x="6264000" y="4783680"/>
            <a:ext cx="1349640" cy="359640"/>
          </a:xfrm>
          <a:prstGeom prst="rect">
            <a:avLst/>
          </a:prstGeom>
        </p:spPr>
        <p:txBody>
          <a:bodyPr lIns="0" tIns="0" rIns="0" bIns="0" anchor="ctr">
            <a:noAutofit/>
          </a:bodyPr>
          <a:lstStyle/>
          <a:p>
            <a:pPr algn="r">
              <a:lnSpc>
                <a:spcPct val="100000"/>
              </a:lnSpc>
            </a:pPr>
            <a:fld id="{D007472F-3B2C-4C03-9AF3-9DF5A998DC39}" type="slidenum">
              <a:rPr lang="fr-FR" sz="750" b="1" strike="noStrike" spc="-1">
                <a:solidFill>
                  <a:srgbClr val="000000"/>
                </a:solidFill>
                <a:latin typeface="Arial"/>
              </a:rPr>
              <a:t>‹N°›</a:t>
            </a:fld>
            <a:endParaRPr lang="fr-FR" sz="750" b="0" strike="noStrike" spc="-1">
              <a:latin typeface="Times New Roman"/>
            </a:endParaRPr>
          </a:p>
        </p:txBody>
      </p:sp>
      <p:sp>
        <p:nvSpPr>
          <p:cNvPr id="6" name="PlaceHolder 6"/>
          <p:cNvSpPr>
            <a:spLocks noGrp="1"/>
          </p:cNvSpPr>
          <p:nvPr>
            <p:ph type="body"/>
          </p:nvPr>
        </p:nvSpPr>
        <p:spPr>
          <a:xfrm>
            <a:off x="360000" y="2346120"/>
            <a:ext cx="8423640" cy="2076840"/>
          </a:xfrm>
          <a:prstGeom prst="rect">
            <a:avLst/>
          </a:prstGeom>
        </p:spPr>
        <p:txBody>
          <a:bodyPr lIns="0" tIns="0" rIns="0" bIns="0">
            <a:noAutofit/>
          </a:bodyPr>
          <a:lstStyle/>
          <a:p>
            <a:pPr>
              <a:lnSpc>
                <a:spcPct val="90000"/>
              </a:lnSpc>
            </a:pPr>
            <a:r>
              <a:rPr lang="fr-FR" sz="3250" b="1" strike="noStrike" cap="all" spc="-1">
                <a:solidFill>
                  <a:srgbClr val="000000"/>
                </a:solidFill>
                <a:latin typeface="Arial"/>
              </a:rPr>
              <a:t>Titre</a:t>
            </a:r>
            <a:endParaRPr lang="fr-FR" sz="3250" b="0" strike="noStrike" spc="-1">
              <a:solidFill>
                <a:srgbClr val="000000"/>
              </a:solidFill>
              <a:latin typeface="Arial"/>
            </a:endParaRPr>
          </a:p>
          <a:p>
            <a:pPr>
              <a:lnSpc>
                <a:spcPct val="100000"/>
              </a:lnSpc>
              <a:spcBef>
                <a:spcPts val="499"/>
              </a:spcBef>
            </a:pPr>
            <a:r>
              <a:rPr lang="fr-FR" sz="1850" b="0" strike="noStrike" spc="-1">
                <a:solidFill>
                  <a:srgbClr val="000000"/>
                </a:solidFill>
                <a:latin typeface="Arial"/>
              </a:rPr>
              <a:t>Sous-titre</a:t>
            </a:r>
          </a:p>
        </p:txBody>
      </p:sp>
      <p:sp>
        <p:nvSpPr>
          <p:cNvPr id="7" name="Line 7"/>
          <p:cNvSpPr/>
          <p:nvPr/>
        </p:nvSpPr>
        <p:spPr>
          <a:xfrm>
            <a:off x="360000" y="4784400"/>
            <a:ext cx="8424000" cy="0"/>
          </a:xfrm>
          <a:prstGeom prst="line">
            <a:avLst/>
          </a:prstGeom>
          <a:ln w="10080">
            <a:solidFill>
              <a:schemeClr val="tx1"/>
            </a:solidFill>
            <a:round/>
          </a:ln>
        </p:spPr>
        <p:style>
          <a:lnRef idx="1">
            <a:schemeClr val="accent1"/>
          </a:lnRef>
          <a:fillRef idx="0">
            <a:schemeClr val="accent1"/>
          </a:fillRef>
          <a:effectRef idx="0">
            <a:schemeClr val="accent1"/>
          </a:effectRef>
          <a:fontRef idx="minor"/>
        </p:style>
      </p:sp>
      <p:pic>
        <p:nvPicPr>
          <p:cNvPr id="8" name="Image 5"/>
          <p:cNvPicPr/>
          <p:nvPr/>
        </p:nvPicPr>
        <p:blipFill>
          <a:blip r:embed="rId15"/>
          <a:stretch/>
        </p:blipFill>
        <p:spPr>
          <a:xfrm>
            <a:off x="180000" y="180000"/>
            <a:ext cx="2162520" cy="1439640"/>
          </a:xfrm>
          <a:prstGeom prst="rect">
            <a:avLst/>
          </a:prstGeom>
          <a:ln>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 name="Line 1"/>
          <p:cNvSpPr/>
          <p:nvPr/>
        </p:nvSpPr>
        <p:spPr>
          <a:xfrm>
            <a:off x="360000" y="4784400"/>
            <a:ext cx="8424000" cy="0"/>
          </a:xfrm>
          <a:prstGeom prst="line">
            <a:avLst/>
          </a:prstGeom>
          <a:ln w="10080">
            <a:solidFill>
              <a:schemeClr val="tx1"/>
            </a:solidFill>
            <a:round/>
          </a:ln>
        </p:spPr>
        <p:style>
          <a:lnRef idx="1">
            <a:schemeClr val="accent1"/>
          </a:lnRef>
          <a:fillRef idx="0">
            <a:schemeClr val="accent1"/>
          </a:fillRef>
          <a:effectRef idx="0">
            <a:schemeClr val="accent1"/>
          </a:effectRef>
          <a:fontRef idx="minor"/>
        </p:style>
      </p:sp>
      <p:pic>
        <p:nvPicPr>
          <p:cNvPr id="46" name="Image 6"/>
          <p:cNvPicPr/>
          <p:nvPr/>
        </p:nvPicPr>
        <p:blipFill>
          <a:blip r:embed="rId14"/>
          <a:stretch/>
        </p:blipFill>
        <p:spPr>
          <a:xfrm>
            <a:off x="288000" y="108000"/>
            <a:ext cx="719640" cy="539640"/>
          </a:xfrm>
          <a:prstGeom prst="rect">
            <a:avLst/>
          </a:prstGeom>
          <a:ln>
            <a:noFill/>
          </a:ln>
        </p:spPr>
      </p:pic>
      <p:sp>
        <p:nvSpPr>
          <p:cNvPr id="47" name="PlaceHolder 2"/>
          <p:cNvSpPr>
            <a:spLocks noGrp="1"/>
          </p:cNvSpPr>
          <p:nvPr>
            <p:ph type="title"/>
          </p:nvPr>
        </p:nvSpPr>
        <p:spPr>
          <a:xfrm>
            <a:off x="360000" y="900000"/>
            <a:ext cx="8423640" cy="719640"/>
          </a:xfrm>
          <a:prstGeom prst="rect">
            <a:avLst/>
          </a:prstGeom>
        </p:spPr>
        <p:txBody>
          <a:bodyPr lIns="0" tIns="0" rIns="0" bIns="0">
            <a:noAutofit/>
          </a:bodyPr>
          <a:lstStyle/>
          <a:p>
            <a:pPr>
              <a:lnSpc>
                <a:spcPct val="90000"/>
              </a:lnSpc>
            </a:pPr>
            <a:r>
              <a:rPr lang="fr-FR" sz="2550" b="1" strike="noStrike" spc="-1">
                <a:solidFill>
                  <a:srgbClr val="000000"/>
                </a:solidFill>
                <a:latin typeface="Arial"/>
              </a:rPr>
              <a:t>Titre</a:t>
            </a:r>
            <a:endParaRPr lang="fr-FR" sz="2550" b="0" strike="noStrike" spc="-1">
              <a:solidFill>
                <a:srgbClr val="000000"/>
              </a:solidFill>
              <a:latin typeface="Arial"/>
            </a:endParaRPr>
          </a:p>
        </p:txBody>
      </p:sp>
      <p:sp>
        <p:nvSpPr>
          <p:cNvPr id="48" name="PlaceHolder 3"/>
          <p:cNvSpPr>
            <a:spLocks noGrp="1"/>
          </p:cNvSpPr>
          <p:nvPr>
            <p:ph type="dt"/>
          </p:nvPr>
        </p:nvSpPr>
        <p:spPr>
          <a:xfrm>
            <a:off x="7614000" y="4783680"/>
            <a:ext cx="1169640" cy="359640"/>
          </a:xfrm>
          <a:prstGeom prst="rect">
            <a:avLst/>
          </a:prstGeom>
        </p:spPr>
        <p:txBody>
          <a:bodyPr lIns="0" tIns="0" rIns="0" bIns="0" anchor="ctr">
            <a:noAutofit/>
          </a:bodyPr>
          <a:lstStyle/>
          <a:p>
            <a:pPr algn="r">
              <a:lnSpc>
                <a:spcPct val="100000"/>
              </a:lnSpc>
            </a:pPr>
            <a:r>
              <a:rPr lang="fr-FR" sz="750" b="1" strike="noStrike" cap="all" spc="-1">
                <a:solidFill>
                  <a:srgbClr val="000000"/>
                </a:solidFill>
                <a:latin typeface="Arial"/>
              </a:rPr>
              <a:t>XX/XX/XXXX</a:t>
            </a:r>
            <a:endParaRPr lang="fr-FR" sz="750" b="0" strike="noStrike" spc="-1">
              <a:latin typeface="Times New Roman"/>
            </a:endParaRPr>
          </a:p>
        </p:txBody>
      </p:sp>
      <p:sp>
        <p:nvSpPr>
          <p:cNvPr id="49" name="PlaceHolder 4"/>
          <p:cNvSpPr>
            <a:spLocks noGrp="1"/>
          </p:cNvSpPr>
          <p:nvPr>
            <p:ph type="ftr"/>
          </p:nvPr>
        </p:nvSpPr>
        <p:spPr>
          <a:xfrm>
            <a:off x="360000" y="4783680"/>
            <a:ext cx="5903640" cy="359640"/>
          </a:xfrm>
          <a:prstGeom prst="rect">
            <a:avLst/>
          </a:prstGeom>
        </p:spPr>
        <p:txBody>
          <a:bodyPr lIns="0" tIns="0" rIns="0" bIns="0" anchor="ctr">
            <a:noAutofit/>
          </a:bodyPr>
          <a:lstStyle/>
          <a:p>
            <a:pPr>
              <a:lnSpc>
                <a:spcPct val="100000"/>
              </a:lnSpc>
            </a:pPr>
            <a:r>
              <a:rPr lang="fr-FR" sz="750" b="1" strike="noStrike" spc="-1">
                <a:solidFill>
                  <a:srgbClr val="000000"/>
                </a:solidFill>
                <a:latin typeface="Arial"/>
              </a:rPr>
              <a:t>Intitulé de la direction/service interministérielle</a:t>
            </a:r>
            <a:endParaRPr lang="fr-FR" sz="750" b="0" strike="noStrike" spc="-1">
              <a:latin typeface="Times New Roman"/>
            </a:endParaRPr>
          </a:p>
        </p:txBody>
      </p:sp>
      <p:sp>
        <p:nvSpPr>
          <p:cNvPr id="50" name="PlaceHolder 5"/>
          <p:cNvSpPr>
            <a:spLocks noGrp="1"/>
          </p:cNvSpPr>
          <p:nvPr>
            <p:ph type="sldNum"/>
          </p:nvPr>
        </p:nvSpPr>
        <p:spPr>
          <a:xfrm>
            <a:off x="6264000" y="4783680"/>
            <a:ext cx="1349640" cy="359640"/>
          </a:xfrm>
          <a:prstGeom prst="rect">
            <a:avLst/>
          </a:prstGeom>
        </p:spPr>
        <p:txBody>
          <a:bodyPr lIns="0" tIns="0" rIns="0" bIns="0" anchor="ctr">
            <a:noAutofit/>
          </a:bodyPr>
          <a:lstStyle/>
          <a:p>
            <a:pPr algn="r">
              <a:lnSpc>
                <a:spcPct val="100000"/>
              </a:lnSpc>
            </a:pPr>
            <a:fld id="{2C12679B-E7BC-4A2B-B356-48A95CEFE8AD}" type="slidenum">
              <a:rPr lang="fr-FR" sz="750" b="1" strike="noStrike" spc="-1">
                <a:solidFill>
                  <a:srgbClr val="000000"/>
                </a:solidFill>
                <a:latin typeface="Arial"/>
              </a:rPr>
              <a:t>‹N°›</a:t>
            </a:fld>
            <a:endParaRPr lang="fr-FR" sz="750" b="0" strike="noStrike" spc="-1">
              <a:latin typeface="Times New Roman"/>
            </a:endParaRPr>
          </a:p>
        </p:txBody>
      </p:sp>
      <p:sp>
        <p:nvSpPr>
          <p:cNvPr id="51" name="PlaceHolder 6"/>
          <p:cNvSpPr>
            <a:spLocks noGrp="1"/>
          </p:cNvSpPr>
          <p:nvPr>
            <p:ph type="body"/>
          </p:nvPr>
        </p:nvSpPr>
        <p:spPr>
          <a:xfrm>
            <a:off x="360000" y="1891800"/>
            <a:ext cx="2519640" cy="2530440"/>
          </a:xfrm>
          <a:prstGeom prst="rect">
            <a:avLst/>
          </a:prstGeom>
        </p:spPr>
        <p:txBody>
          <a:bodyPr lIns="0" tIns="0" rIns="0" bIns="0">
            <a:noAutofit/>
          </a:bodyPr>
          <a:lstStyle/>
          <a:p>
            <a:pPr marL="144000" indent="-143640">
              <a:lnSpc>
                <a:spcPct val="100000"/>
              </a:lnSpc>
              <a:spcBef>
                <a:spcPts val="400"/>
              </a:spcBef>
              <a:spcAft>
                <a:spcPts val="799"/>
              </a:spcAft>
              <a:buClr>
                <a:srgbClr val="000000"/>
              </a:buClr>
              <a:buFont typeface="Arial"/>
              <a:buAutoNum type="arabicPeriod"/>
            </a:pPr>
            <a:r>
              <a:rPr lang="fr-FR" sz="1050" b="1" strike="noStrike" spc="-1">
                <a:solidFill>
                  <a:srgbClr val="000000"/>
                </a:solidFill>
                <a:latin typeface="Arial"/>
              </a:rPr>
              <a:t>Titre de la partie</a:t>
            </a:r>
            <a:endParaRPr lang="fr-FR" sz="1050" b="0" strike="noStrike" spc="-1">
              <a:solidFill>
                <a:srgbClr val="000000"/>
              </a:solidFill>
              <a:latin typeface="Arial"/>
            </a:endParaRPr>
          </a:p>
          <a:p>
            <a:pPr marL="324000" lvl="1" indent="-143640">
              <a:lnSpc>
                <a:spcPct val="100000"/>
              </a:lnSpc>
              <a:spcBef>
                <a:spcPts val="601"/>
              </a:spcBef>
              <a:spcAft>
                <a:spcPts val="799"/>
              </a:spcAft>
              <a:buClr>
                <a:srgbClr val="000000"/>
              </a:buClr>
              <a:buFont typeface="Arial"/>
              <a:buAutoNum type="alphaLcPeriod"/>
            </a:pPr>
            <a:r>
              <a:rPr lang="fr-FR" sz="950" b="0" strike="noStrike" spc="-1">
                <a:solidFill>
                  <a:srgbClr val="000000"/>
                </a:solidFill>
                <a:latin typeface="Arial"/>
              </a:rPr>
              <a:t>Deuxième niveau</a:t>
            </a:r>
          </a:p>
        </p:txBody>
      </p:sp>
      <p:sp>
        <p:nvSpPr>
          <p:cNvPr id="52" name="PlaceHolder 7"/>
          <p:cNvSpPr>
            <a:spLocks noGrp="1"/>
          </p:cNvSpPr>
          <p:nvPr>
            <p:ph type="body"/>
          </p:nvPr>
        </p:nvSpPr>
        <p:spPr>
          <a:xfrm>
            <a:off x="3312000" y="1893600"/>
            <a:ext cx="2519640" cy="2530440"/>
          </a:xfrm>
          <a:prstGeom prst="rect">
            <a:avLst/>
          </a:prstGeom>
        </p:spPr>
        <p:txBody>
          <a:bodyPr lIns="0" tIns="0" rIns="0" bIns="0">
            <a:noAutofit/>
          </a:bodyPr>
          <a:lstStyle/>
          <a:p>
            <a:pPr marL="144000" indent="-143640">
              <a:lnSpc>
                <a:spcPct val="100000"/>
              </a:lnSpc>
              <a:spcBef>
                <a:spcPts val="400"/>
              </a:spcBef>
              <a:spcAft>
                <a:spcPts val="799"/>
              </a:spcAft>
              <a:buClr>
                <a:srgbClr val="000000"/>
              </a:buClr>
              <a:buFont typeface="Arial"/>
              <a:buAutoNum type="arabicPeriod"/>
            </a:pPr>
            <a:r>
              <a:rPr lang="fr-FR" sz="1050" b="1" strike="noStrike" spc="-1">
                <a:solidFill>
                  <a:srgbClr val="000000"/>
                </a:solidFill>
                <a:latin typeface="Arial"/>
              </a:rPr>
              <a:t>Titre de la partie</a:t>
            </a:r>
            <a:endParaRPr lang="fr-FR" sz="1050" b="0" strike="noStrike" spc="-1">
              <a:solidFill>
                <a:srgbClr val="000000"/>
              </a:solidFill>
              <a:latin typeface="Arial"/>
            </a:endParaRPr>
          </a:p>
          <a:p>
            <a:pPr marL="324000" lvl="1" indent="-143640">
              <a:lnSpc>
                <a:spcPct val="100000"/>
              </a:lnSpc>
              <a:spcBef>
                <a:spcPts val="601"/>
              </a:spcBef>
              <a:spcAft>
                <a:spcPts val="799"/>
              </a:spcAft>
              <a:buClr>
                <a:srgbClr val="000000"/>
              </a:buClr>
              <a:buFont typeface="Arial"/>
              <a:buAutoNum type="alphaLcPeriod"/>
            </a:pPr>
            <a:r>
              <a:rPr lang="fr-FR" sz="950" b="0" strike="noStrike" spc="-1">
                <a:solidFill>
                  <a:srgbClr val="000000"/>
                </a:solidFill>
                <a:latin typeface="Arial"/>
              </a:rPr>
              <a:t>Deuxième niveau</a:t>
            </a:r>
          </a:p>
        </p:txBody>
      </p:sp>
      <p:sp>
        <p:nvSpPr>
          <p:cNvPr id="53" name="PlaceHolder 8"/>
          <p:cNvSpPr>
            <a:spLocks noGrp="1"/>
          </p:cNvSpPr>
          <p:nvPr>
            <p:ph type="body"/>
          </p:nvPr>
        </p:nvSpPr>
        <p:spPr>
          <a:xfrm>
            <a:off x="6264000" y="1893600"/>
            <a:ext cx="2519640" cy="2530440"/>
          </a:xfrm>
          <a:prstGeom prst="rect">
            <a:avLst/>
          </a:prstGeom>
        </p:spPr>
        <p:txBody>
          <a:bodyPr lIns="0" tIns="0" rIns="0" bIns="0">
            <a:noAutofit/>
          </a:bodyPr>
          <a:lstStyle/>
          <a:p>
            <a:pPr marL="144000" indent="-143640">
              <a:lnSpc>
                <a:spcPct val="100000"/>
              </a:lnSpc>
              <a:spcBef>
                <a:spcPts val="400"/>
              </a:spcBef>
              <a:spcAft>
                <a:spcPts val="799"/>
              </a:spcAft>
              <a:buClr>
                <a:srgbClr val="000000"/>
              </a:buClr>
              <a:buFont typeface="Arial"/>
              <a:buAutoNum type="arabicPeriod"/>
            </a:pPr>
            <a:r>
              <a:rPr lang="fr-FR" sz="1050" b="1" strike="noStrike" spc="-1">
                <a:solidFill>
                  <a:srgbClr val="000000"/>
                </a:solidFill>
                <a:latin typeface="Arial"/>
              </a:rPr>
              <a:t>Titre de la partie</a:t>
            </a:r>
            <a:endParaRPr lang="fr-FR" sz="1050" b="0" strike="noStrike" spc="-1">
              <a:solidFill>
                <a:srgbClr val="000000"/>
              </a:solidFill>
              <a:latin typeface="Arial"/>
            </a:endParaRPr>
          </a:p>
          <a:p>
            <a:pPr marL="324000" lvl="1" indent="-143640">
              <a:lnSpc>
                <a:spcPct val="100000"/>
              </a:lnSpc>
              <a:spcBef>
                <a:spcPts val="601"/>
              </a:spcBef>
              <a:spcAft>
                <a:spcPts val="799"/>
              </a:spcAft>
              <a:buClr>
                <a:srgbClr val="000000"/>
              </a:buClr>
              <a:buFont typeface="Arial"/>
              <a:buAutoNum type="alphaLcPeriod"/>
            </a:pPr>
            <a:r>
              <a:rPr lang="fr-FR" sz="950" b="0" strike="noStrike" spc="-1">
                <a:solidFill>
                  <a:srgbClr val="000000"/>
                </a:solidFill>
                <a:latin typeface="Arial"/>
              </a:rPr>
              <a:t>Deuxième niveau</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0" name="Line 1"/>
          <p:cNvSpPr/>
          <p:nvPr/>
        </p:nvSpPr>
        <p:spPr>
          <a:xfrm>
            <a:off x="360000" y="4784400"/>
            <a:ext cx="8424000" cy="0"/>
          </a:xfrm>
          <a:prstGeom prst="line">
            <a:avLst/>
          </a:prstGeom>
          <a:ln w="10080">
            <a:solidFill>
              <a:schemeClr val="tx1"/>
            </a:solidFill>
            <a:round/>
          </a:ln>
        </p:spPr>
        <p:style>
          <a:lnRef idx="1">
            <a:schemeClr val="accent1"/>
          </a:lnRef>
          <a:fillRef idx="0">
            <a:schemeClr val="accent1"/>
          </a:fillRef>
          <a:effectRef idx="0">
            <a:schemeClr val="accent1"/>
          </a:effectRef>
          <a:fontRef idx="minor"/>
        </p:style>
      </p:sp>
      <p:pic>
        <p:nvPicPr>
          <p:cNvPr id="91" name="Image 6"/>
          <p:cNvPicPr/>
          <p:nvPr/>
        </p:nvPicPr>
        <p:blipFill>
          <a:blip r:embed="rId14"/>
          <a:stretch/>
        </p:blipFill>
        <p:spPr>
          <a:xfrm>
            <a:off x="288000" y="108000"/>
            <a:ext cx="719640" cy="539640"/>
          </a:xfrm>
          <a:prstGeom prst="rect">
            <a:avLst/>
          </a:prstGeom>
          <a:ln>
            <a:noFill/>
          </a:ln>
        </p:spPr>
      </p:pic>
      <p:sp>
        <p:nvSpPr>
          <p:cNvPr id="92" name="PlaceHolder 2"/>
          <p:cNvSpPr>
            <a:spLocks noGrp="1"/>
          </p:cNvSpPr>
          <p:nvPr>
            <p:ph type="body"/>
          </p:nvPr>
        </p:nvSpPr>
        <p:spPr>
          <a:xfrm>
            <a:off x="0" y="738000"/>
            <a:ext cx="9143640" cy="4406040"/>
          </a:xfrm>
          <a:prstGeom prst="rect">
            <a:avLst/>
          </a:prstGeom>
        </p:spPr>
        <p:txBody>
          <a:bodyPr lIns="90000" tIns="1080000" rIns="90000" bIns="45000" anchor="ctr">
            <a:noAutofit/>
          </a:bodyPr>
          <a:lstStyle/>
          <a:p>
            <a:pPr algn="ctr">
              <a:lnSpc>
                <a:spcPct val="100000"/>
              </a:lnSpc>
            </a:pPr>
            <a:r>
              <a:rPr lang="fr-FR" sz="1800" b="0" strike="noStrike" cap="all" spc="-1">
                <a:solidFill>
                  <a:srgbClr val="000000"/>
                </a:solidFill>
                <a:latin typeface="Arial"/>
              </a:rPr>
              <a:t>Sélectionner l’icône pour insérer une image, </a:t>
            </a:r>
            <a:br/>
            <a:r>
              <a:rPr lang="fr-FR" sz="1800" b="0" strike="noStrike" cap="all" spc="-1">
                <a:solidFill>
                  <a:srgbClr val="000000"/>
                </a:solidFill>
                <a:latin typeface="Arial"/>
              </a:rPr>
              <a:t>puis disposer l’image en arrière plan </a:t>
            </a:r>
            <a:br/>
            <a:r>
              <a:rPr lang="fr-FR" sz="1800" b="0" strike="noStrike" cap="all" spc="-1">
                <a:solidFill>
                  <a:srgbClr val="000000"/>
                </a:solidFill>
                <a:latin typeface="Arial"/>
              </a:rPr>
              <a:t>(Sélectionner l’image avec le bouton droit de la souris / </a:t>
            </a:r>
            <a:br/>
            <a:r>
              <a:rPr lang="fr-FR" sz="1800" b="0" strike="noStrike" cap="all" spc="-1">
                <a:solidFill>
                  <a:srgbClr val="000000"/>
                </a:solidFill>
                <a:latin typeface="Arial"/>
              </a:rPr>
              <a:t>Mettre à l’arrière plan)</a:t>
            </a:r>
            <a:endParaRPr lang="fr-FR" sz="1800" b="0" strike="noStrike" spc="-1">
              <a:solidFill>
                <a:srgbClr val="000000"/>
              </a:solidFill>
              <a:latin typeface="Arial"/>
            </a:endParaRPr>
          </a:p>
        </p:txBody>
      </p:sp>
      <p:sp>
        <p:nvSpPr>
          <p:cNvPr id="93" name="PlaceHolder 3"/>
          <p:cNvSpPr>
            <a:spLocks noGrp="1"/>
          </p:cNvSpPr>
          <p:nvPr>
            <p:ph type="title"/>
          </p:nvPr>
        </p:nvSpPr>
        <p:spPr>
          <a:xfrm>
            <a:off x="360000" y="738000"/>
            <a:ext cx="8423640" cy="4046040"/>
          </a:xfrm>
          <a:prstGeom prst="rect">
            <a:avLst/>
          </a:prstGeom>
        </p:spPr>
        <p:txBody>
          <a:bodyPr lIns="0" tIns="0" rIns="0" bIns="360000" anchor="ctr">
            <a:noAutofit/>
          </a:bodyPr>
          <a:lstStyle/>
          <a:p>
            <a:pPr marL="396000" indent="-395640">
              <a:lnSpc>
                <a:spcPct val="90000"/>
              </a:lnSpc>
              <a:buClr>
                <a:srgbClr val="000000"/>
              </a:buClr>
              <a:buFont typeface="Arial"/>
              <a:buAutoNum type="arabicPeriod"/>
            </a:pPr>
            <a:r>
              <a:rPr lang="fr-FR" sz="3250" b="1" strike="noStrike" spc="-1">
                <a:solidFill>
                  <a:srgbClr val="000000"/>
                </a:solidFill>
                <a:latin typeface="Arial"/>
              </a:rPr>
              <a:t>Titre</a:t>
            </a:r>
            <a:endParaRPr lang="fr-FR" sz="3250" b="0" strike="noStrike" spc="-1">
              <a:solidFill>
                <a:srgbClr val="000000"/>
              </a:solidFill>
              <a:latin typeface="Arial"/>
            </a:endParaRPr>
          </a:p>
        </p:txBody>
      </p:sp>
      <p:sp>
        <p:nvSpPr>
          <p:cNvPr id="94" name="PlaceHolder 4"/>
          <p:cNvSpPr>
            <a:spLocks noGrp="1"/>
          </p:cNvSpPr>
          <p:nvPr>
            <p:ph type="dt"/>
          </p:nvPr>
        </p:nvSpPr>
        <p:spPr>
          <a:xfrm>
            <a:off x="7614000" y="4783680"/>
            <a:ext cx="1169640" cy="359640"/>
          </a:xfrm>
          <a:prstGeom prst="rect">
            <a:avLst/>
          </a:prstGeom>
        </p:spPr>
        <p:txBody>
          <a:bodyPr lIns="0" tIns="0" rIns="0" bIns="0" anchor="ctr">
            <a:noAutofit/>
          </a:bodyPr>
          <a:lstStyle/>
          <a:p>
            <a:pPr algn="r">
              <a:lnSpc>
                <a:spcPct val="100000"/>
              </a:lnSpc>
            </a:pPr>
            <a:r>
              <a:rPr lang="fr-FR" sz="750" b="1" strike="noStrike" cap="all" spc="-1">
                <a:solidFill>
                  <a:srgbClr val="000000"/>
                </a:solidFill>
                <a:latin typeface="Arial"/>
              </a:rPr>
              <a:t>XX/XX/XXXX</a:t>
            </a:r>
            <a:endParaRPr lang="fr-FR" sz="750" b="0" strike="noStrike" spc="-1">
              <a:latin typeface="Times New Roman"/>
            </a:endParaRPr>
          </a:p>
        </p:txBody>
      </p:sp>
      <p:sp>
        <p:nvSpPr>
          <p:cNvPr id="95" name="PlaceHolder 5"/>
          <p:cNvSpPr>
            <a:spLocks noGrp="1"/>
          </p:cNvSpPr>
          <p:nvPr>
            <p:ph type="ftr"/>
          </p:nvPr>
        </p:nvSpPr>
        <p:spPr>
          <a:xfrm>
            <a:off x="360000" y="4783680"/>
            <a:ext cx="5903640" cy="359640"/>
          </a:xfrm>
          <a:prstGeom prst="rect">
            <a:avLst/>
          </a:prstGeom>
        </p:spPr>
        <p:txBody>
          <a:bodyPr lIns="0" tIns="0" rIns="0" bIns="0" anchor="ctr">
            <a:noAutofit/>
          </a:bodyPr>
          <a:lstStyle/>
          <a:p>
            <a:pPr>
              <a:lnSpc>
                <a:spcPct val="100000"/>
              </a:lnSpc>
            </a:pPr>
            <a:r>
              <a:rPr lang="fr-FR" sz="750" b="1" strike="noStrike" spc="-1">
                <a:solidFill>
                  <a:srgbClr val="000000"/>
                </a:solidFill>
                <a:latin typeface="Arial"/>
              </a:rPr>
              <a:t>Intitulé de la direction/service interministérielle</a:t>
            </a:r>
            <a:endParaRPr lang="fr-FR" sz="750" b="0" strike="noStrike" spc="-1">
              <a:latin typeface="Times New Roman"/>
            </a:endParaRPr>
          </a:p>
        </p:txBody>
      </p:sp>
      <p:sp>
        <p:nvSpPr>
          <p:cNvPr id="96" name="PlaceHolder 6"/>
          <p:cNvSpPr>
            <a:spLocks noGrp="1"/>
          </p:cNvSpPr>
          <p:nvPr>
            <p:ph type="sldNum"/>
          </p:nvPr>
        </p:nvSpPr>
        <p:spPr>
          <a:xfrm>
            <a:off x="6264000" y="4783680"/>
            <a:ext cx="1349640" cy="359640"/>
          </a:xfrm>
          <a:prstGeom prst="rect">
            <a:avLst/>
          </a:prstGeom>
        </p:spPr>
        <p:txBody>
          <a:bodyPr lIns="0" tIns="0" rIns="0" bIns="0" anchor="ctr">
            <a:noAutofit/>
          </a:bodyPr>
          <a:lstStyle/>
          <a:p>
            <a:pPr algn="r">
              <a:lnSpc>
                <a:spcPct val="100000"/>
              </a:lnSpc>
            </a:pPr>
            <a:fld id="{65F44E2C-C458-4A57-B823-47A063EADCF5}" type="slidenum">
              <a:rPr lang="fr-FR" sz="750" b="1" strike="noStrike" spc="-1">
                <a:solidFill>
                  <a:srgbClr val="000000"/>
                </a:solidFill>
                <a:latin typeface="Arial"/>
              </a:rPr>
              <a:t>‹N°›</a:t>
            </a:fld>
            <a:endParaRPr lang="fr-FR" sz="75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 name="Line 1"/>
          <p:cNvSpPr/>
          <p:nvPr/>
        </p:nvSpPr>
        <p:spPr>
          <a:xfrm>
            <a:off x="360000" y="4784400"/>
            <a:ext cx="8424000" cy="0"/>
          </a:xfrm>
          <a:prstGeom prst="line">
            <a:avLst/>
          </a:prstGeom>
          <a:ln w="10080">
            <a:solidFill>
              <a:schemeClr val="tx1"/>
            </a:solidFill>
            <a:round/>
          </a:ln>
        </p:spPr>
        <p:style>
          <a:lnRef idx="1">
            <a:schemeClr val="accent1"/>
          </a:lnRef>
          <a:fillRef idx="0">
            <a:schemeClr val="accent1"/>
          </a:fillRef>
          <a:effectRef idx="0">
            <a:schemeClr val="accent1"/>
          </a:effectRef>
          <a:fontRef idx="minor"/>
        </p:style>
      </p:sp>
      <p:pic>
        <p:nvPicPr>
          <p:cNvPr id="134" name="Image 6"/>
          <p:cNvPicPr/>
          <p:nvPr/>
        </p:nvPicPr>
        <p:blipFill>
          <a:blip r:embed="rId15"/>
          <a:stretch/>
        </p:blipFill>
        <p:spPr>
          <a:xfrm>
            <a:off x="288000" y="108000"/>
            <a:ext cx="719640" cy="539640"/>
          </a:xfrm>
          <a:prstGeom prst="rect">
            <a:avLst/>
          </a:prstGeom>
          <a:ln>
            <a:noFill/>
          </a:ln>
        </p:spPr>
      </p:pic>
      <p:sp>
        <p:nvSpPr>
          <p:cNvPr id="135" name="PlaceHolder 2"/>
          <p:cNvSpPr>
            <a:spLocks noGrp="1"/>
          </p:cNvSpPr>
          <p:nvPr>
            <p:ph type="title"/>
          </p:nvPr>
        </p:nvSpPr>
        <p:spPr>
          <a:xfrm>
            <a:off x="360000" y="900000"/>
            <a:ext cx="8423640" cy="719640"/>
          </a:xfrm>
          <a:prstGeom prst="rect">
            <a:avLst/>
          </a:prstGeom>
        </p:spPr>
        <p:txBody>
          <a:bodyPr lIns="0" tIns="0" rIns="0" bIns="0">
            <a:noAutofit/>
          </a:bodyPr>
          <a:lstStyle/>
          <a:p>
            <a:pPr>
              <a:lnSpc>
                <a:spcPct val="90000"/>
              </a:lnSpc>
            </a:pPr>
            <a:r>
              <a:rPr lang="fr-FR" sz="2550" b="1" strike="noStrike" spc="-1">
                <a:solidFill>
                  <a:srgbClr val="000000"/>
                </a:solidFill>
                <a:latin typeface="Arial"/>
              </a:rPr>
              <a:t>Titre</a:t>
            </a:r>
            <a:endParaRPr lang="fr-FR" sz="2550" b="0" strike="noStrike" spc="-1">
              <a:solidFill>
                <a:srgbClr val="000000"/>
              </a:solidFill>
              <a:latin typeface="Arial"/>
            </a:endParaRPr>
          </a:p>
        </p:txBody>
      </p:sp>
      <p:sp>
        <p:nvSpPr>
          <p:cNvPr id="136" name="PlaceHolder 3"/>
          <p:cNvSpPr>
            <a:spLocks noGrp="1"/>
          </p:cNvSpPr>
          <p:nvPr>
            <p:ph type="dt"/>
          </p:nvPr>
        </p:nvSpPr>
        <p:spPr>
          <a:xfrm>
            <a:off x="7614000" y="4783680"/>
            <a:ext cx="1169640" cy="359640"/>
          </a:xfrm>
          <a:prstGeom prst="rect">
            <a:avLst/>
          </a:prstGeom>
        </p:spPr>
        <p:txBody>
          <a:bodyPr lIns="0" tIns="0" rIns="0" bIns="0" anchor="ctr">
            <a:noAutofit/>
          </a:bodyPr>
          <a:lstStyle/>
          <a:p>
            <a:pPr algn="r">
              <a:lnSpc>
                <a:spcPct val="100000"/>
              </a:lnSpc>
            </a:pPr>
            <a:r>
              <a:rPr lang="fr-FR" sz="750" b="1" strike="noStrike" cap="all" spc="-1">
                <a:solidFill>
                  <a:srgbClr val="000000"/>
                </a:solidFill>
                <a:latin typeface="Arial"/>
              </a:rPr>
              <a:t>XX/XX/XXXX</a:t>
            </a:r>
            <a:endParaRPr lang="fr-FR" sz="750" b="0" strike="noStrike" spc="-1">
              <a:latin typeface="Times New Roman"/>
            </a:endParaRPr>
          </a:p>
        </p:txBody>
      </p:sp>
      <p:sp>
        <p:nvSpPr>
          <p:cNvPr id="137" name="PlaceHolder 4"/>
          <p:cNvSpPr>
            <a:spLocks noGrp="1"/>
          </p:cNvSpPr>
          <p:nvPr>
            <p:ph type="ftr"/>
          </p:nvPr>
        </p:nvSpPr>
        <p:spPr>
          <a:xfrm>
            <a:off x="360000" y="4783680"/>
            <a:ext cx="5903640" cy="359640"/>
          </a:xfrm>
          <a:prstGeom prst="rect">
            <a:avLst/>
          </a:prstGeom>
        </p:spPr>
        <p:txBody>
          <a:bodyPr lIns="0" tIns="0" rIns="0" bIns="0" anchor="ctr">
            <a:noAutofit/>
          </a:bodyPr>
          <a:lstStyle/>
          <a:p>
            <a:pPr>
              <a:lnSpc>
                <a:spcPct val="100000"/>
              </a:lnSpc>
            </a:pPr>
            <a:r>
              <a:rPr lang="fr-FR" sz="750" b="1" strike="noStrike" spc="-1">
                <a:solidFill>
                  <a:srgbClr val="000000"/>
                </a:solidFill>
                <a:latin typeface="Arial"/>
              </a:rPr>
              <a:t>Intitulé de la direction/service interministérielle</a:t>
            </a:r>
            <a:endParaRPr lang="fr-FR" sz="750" b="0" strike="noStrike" spc="-1">
              <a:latin typeface="Times New Roman"/>
            </a:endParaRPr>
          </a:p>
        </p:txBody>
      </p:sp>
      <p:sp>
        <p:nvSpPr>
          <p:cNvPr id="138" name="PlaceHolder 5"/>
          <p:cNvSpPr>
            <a:spLocks noGrp="1"/>
          </p:cNvSpPr>
          <p:nvPr>
            <p:ph type="sldNum"/>
          </p:nvPr>
        </p:nvSpPr>
        <p:spPr>
          <a:xfrm>
            <a:off x="6264000" y="4783680"/>
            <a:ext cx="1349640" cy="359640"/>
          </a:xfrm>
          <a:prstGeom prst="rect">
            <a:avLst/>
          </a:prstGeom>
        </p:spPr>
        <p:txBody>
          <a:bodyPr lIns="0" tIns="0" rIns="0" bIns="0" anchor="ctr">
            <a:noAutofit/>
          </a:bodyPr>
          <a:lstStyle/>
          <a:p>
            <a:pPr algn="r">
              <a:lnSpc>
                <a:spcPct val="100000"/>
              </a:lnSpc>
            </a:pPr>
            <a:fld id="{20A2F132-C8EE-4FFC-BD0A-0186539901E5}" type="slidenum">
              <a:rPr lang="fr-FR" sz="750" b="1" strike="noStrike" spc="-1">
                <a:solidFill>
                  <a:srgbClr val="000000"/>
                </a:solidFill>
                <a:latin typeface="Arial"/>
              </a:rPr>
              <a:t>‹N°›</a:t>
            </a:fld>
            <a:endParaRPr lang="fr-FR" sz="750" b="0" strike="noStrike" spc="-1">
              <a:latin typeface="Times New Roman"/>
            </a:endParaRPr>
          </a:p>
        </p:txBody>
      </p:sp>
      <p:sp>
        <p:nvSpPr>
          <p:cNvPr id="139" name="PlaceHolder 6"/>
          <p:cNvSpPr>
            <a:spLocks noGrp="1"/>
          </p:cNvSpPr>
          <p:nvPr>
            <p:ph type="body"/>
          </p:nvPr>
        </p:nvSpPr>
        <p:spPr>
          <a:xfrm>
            <a:off x="3312000" y="180000"/>
            <a:ext cx="5471640" cy="359640"/>
          </a:xfrm>
          <a:prstGeom prst="rect">
            <a:avLst/>
          </a:prstGeom>
        </p:spPr>
        <p:txBody>
          <a:bodyPr lIns="0" tIns="0" rIns="0" bIns="0">
            <a:noAutofit/>
          </a:bodyPr>
          <a:lstStyle/>
          <a:p>
            <a:pPr marL="108000" indent="-107640" algn="r">
              <a:lnSpc>
                <a:spcPct val="100000"/>
              </a:lnSpc>
              <a:buClr>
                <a:srgbClr val="000000"/>
              </a:buClr>
              <a:buFont typeface="Arial"/>
              <a:buAutoNum type="arabicPeriod"/>
            </a:pPr>
            <a:r>
              <a:rPr lang="fr-FR" sz="750" b="1" strike="noStrike" spc="-1">
                <a:solidFill>
                  <a:srgbClr val="000000"/>
                </a:solidFill>
                <a:latin typeface="Arial"/>
              </a:rPr>
              <a:t>Titre</a:t>
            </a:r>
            <a:endParaRPr lang="fr-FR" sz="750" b="0" strike="noStrike" spc="-1">
              <a:solidFill>
                <a:srgbClr val="000000"/>
              </a:solidFill>
              <a:latin typeface="Arial"/>
            </a:endParaRPr>
          </a:p>
          <a:p>
            <a:pPr marL="108000" lvl="1" indent="-107640" algn="r">
              <a:lnSpc>
                <a:spcPct val="100000"/>
              </a:lnSpc>
              <a:buClr>
                <a:srgbClr val="000000"/>
              </a:buClr>
              <a:buFont typeface="Arial"/>
              <a:buAutoNum type="alphaLcPeriod"/>
            </a:pPr>
            <a:r>
              <a:rPr lang="fr-FR" sz="750" b="0" strike="noStrike" spc="-1">
                <a:solidFill>
                  <a:srgbClr val="000000"/>
                </a:solidFill>
                <a:latin typeface="Arial"/>
              </a:rPr>
              <a:t>Sous-titre</a:t>
            </a:r>
          </a:p>
        </p:txBody>
      </p:sp>
      <p:sp>
        <p:nvSpPr>
          <p:cNvPr id="140" name="PlaceHolder 7"/>
          <p:cNvSpPr>
            <a:spLocks noGrp="1"/>
          </p:cNvSpPr>
          <p:nvPr>
            <p:ph type="body"/>
          </p:nvPr>
        </p:nvSpPr>
        <p:spPr>
          <a:xfrm>
            <a:off x="360000" y="1836000"/>
            <a:ext cx="2519640" cy="2573640"/>
          </a:xfrm>
          <a:prstGeom prst="rect">
            <a:avLst/>
          </a:prstGeom>
        </p:spPr>
        <p:txBody>
          <a:bodyPr lIns="0" tIns="0" rIns="0" bIns="0">
            <a:noAutofit/>
          </a:bodyPr>
          <a:lstStyle/>
          <a:p>
            <a:pPr>
              <a:lnSpc>
                <a:spcPct val="100000"/>
              </a:lnSpc>
              <a:spcAft>
                <a:spcPts val="499"/>
              </a:spcAft>
            </a:pPr>
            <a:r>
              <a:rPr lang="fr-FR" sz="1050" b="0" strike="noStrike" spc="-1">
                <a:solidFill>
                  <a:srgbClr val="000000"/>
                </a:solidFill>
                <a:latin typeface="Arial"/>
              </a:rPr>
              <a:t>Texte de niveau 1</a:t>
            </a:r>
          </a:p>
          <a:p>
            <a:pPr marL="252000" lvl="1" indent="-71640">
              <a:lnSpc>
                <a:spcPct val="100000"/>
              </a:lnSpc>
              <a:spcBef>
                <a:spcPts val="601"/>
              </a:spcBef>
              <a:spcAft>
                <a:spcPts val="601"/>
              </a:spcAft>
              <a:buClr>
                <a:srgbClr val="000000"/>
              </a:buClr>
              <a:buFont typeface="Arial"/>
              <a:buChar char="•"/>
            </a:pPr>
            <a:r>
              <a:rPr lang="fr-FR" sz="950" b="0" strike="noStrike" spc="-1">
                <a:solidFill>
                  <a:srgbClr val="000000"/>
                </a:solidFill>
                <a:latin typeface="Arial"/>
              </a:rPr>
              <a:t>Texte de niveau 2</a:t>
            </a:r>
          </a:p>
          <a:p>
            <a:pPr marL="432000" lvl="2" indent="-71640">
              <a:lnSpc>
                <a:spcPct val="100000"/>
              </a:lnSpc>
              <a:spcBef>
                <a:spcPts val="99"/>
              </a:spcBef>
              <a:spcAft>
                <a:spcPts val="99"/>
              </a:spcAft>
              <a:buClr>
                <a:srgbClr val="000000"/>
              </a:buClr>
              <a:buFont typeface="Arial"/>
              <a:buChar char="•"/>
            </a:pPr>
            <a:r>
              <a:rPr lang="fr-FR" sz="850" b="0" strike="noStrike" spc="-1">
                <a:solidFill>
                  <a:srgbClr val="000000"/>
                </a:solidFill>
                <a:latin typeface="Arial"/>
              </a:rPr>
              <a:t>Texte de niveau 3</a:t>
            </a:r>
          </a:p>
          <a:p>
            <a:pPr marL="612000" lvl="3" indent="-71640">
              <a:lnSpc>
                <a:spcPct val="100000"/>
              </a:lnSpc>
              <a:spcBef>
                <a:spcPts val="99"/>
              </a:spcBef>
              <a:spcAft>
                <a:spcPts val="99"/>
              </a:spcAft>
              <a:buClr>
                <a:srgbClr val="000000"/>
              </a:buClr>
              <a:buFont typeface="Arial"/>
              <a:buChar char="•"/>
            </a:pPr>
            <a:r>
              <a:rPr lang="fr-FR" sz="750" b="0" strike="noStrike" spc="-1">
                <a:solidFill>
                  <a:srgbClr val="000000"/>
                </a:solidFill>
                <a:latin typeface="Arial"/>
              </a:rPr>
              <a:t>Texte de niveau 4</a:t>
            </a:r>
          </a:p>
          <a:p>
            <a:pPr marL="828000" lvl="4" indent="-71640">
              <a:lnSpc>
                <a:spcPct val="100000"/>
              </a:lnSpc>
              <a:spcBef>
                <a:spcPts val="99"/>
              </a:spcBef>
              <a:spcAft>
                <a:spcPts val="99"/>
              </a:spcAft>
              <a:buClr>
                <a:srgbClr val="000000"/>
              </a:buClr>
              <a:buFont typeface="Arial"/>
              <a:buChar char="•"/>
            </a:pPr>
            <a:r>
              <a:rPr lang="fr-FR" sz="700" b="0" strike="noStrike" spc="-1">
                <a:solidFill>
                  <a:srgbClr val="000000"/>
                </a:solidFill>
                <a:latin typeface="Arial"/>
              </a:rPr>
              <a:t>Texte de niveau 5</a:t>
            </a:r>
          </a:p>
        </p:txBody>
      </p:sp>
      <p:sp>
        <p:nvSpPr>
          <p:cNvPr id="141" name="PlaceHolder 8"/>
          <p:cNvSpPr>
            <a:spLocks noGrp="1"/>
          </p:cNvSpPr>
          <p:nvPr>
            <p:ph type="body"/>
          </p:nvPr>
        </p:nvSpPr>
        <p:spPr>
          <a:xfrm>
            <a:off x="3312000" y="1836000"/>
            <a:ext cx="2519640" cy="2573640"/>
          </a:xfrm>
          <a:prstGeom prst="rect">
            <a:avLst/>
          </a:prstGeom>
        </p:spPr>
        <p:txBody>
          <a:bodyPr lIns="0" tIns="0" rIns="0" bIns="0">
            <a:noAutofit/>
          </a:bodyPr>
          <a:lstStyle/>
          <a:p>
            <a:pPr>
              <a:lnSpc>
                <a:spcPct val="100000"/>
              </a:lnSpc>
              <a:spcAft>
                <a:spcPts val="499"/>
              </a:spcAft>
            </a:pPr>
            <a:r>
              <a:rPr lang="fr-FR" sz="1050" b="0" strike="noStrike" spc="-1">
                <a:solidFill>
                  <a:srgbClr val="000000"/>
                </a:solidFill>
                <a:latin typeface="Arial"/>
              </a:rPr>
              <a:t>Texte de niveau 1</a:t>
            </a:r>
          </a:p>
          <a:p>
            <a:pPr marL="252000" lvl="1" indent="-71640">
              <a:lnSpc>
                <a:spcPct val="100000"/>
              </a:lnSpc>
              <a:spcBef>
                <a:spcPts val="601"/>
              </a:spcBef>
              <a:spcAft>
                <a:spcPts val="601"/>
              </a:spcAft>
              <a:buClr>
                <a:srgbClr val="000000"/>
              </a:buClr>
              <a:buFont typeface="Arial"/>
              <a:buChar char="•"/>
            </a:pPr>
            <a:r>
              <a:rPr lang="fr-FR" sz="950" b="0" strike="noStrike" spc="-1">
                <a:solidFill>
                  <a:srgbClr val="000000"/>
                </a:solidFill>
                <a:latin typeface="Arial"/>
              </a:rPr>
              <a:t>Texte de niveau 2</a:t>
            </a:r>
          </a:p>
          <a:p>
            <a:pPr marL="432000" lvl="2" indent="-71640">
              <a:lnSpc>
                <a:spcPct val="100000"/>
              </a:lnSpc>
              <a:spcBef>
                <a:spcPts val="99"/>
              </a:spcBef>
              <a:spcAft>
                <a:spcPts val="99"/>
              </a:spcAft>
              <a:buClr>
                <a:srgbClr val="000000"/>
              </a:buClr>
              <a:buFont typeface="Arial"/>
              <a:buChar char="•"/>
            </a:pPr>
            <a:r>
              <a:rPr lang="fr-FR" sz="850" b="0" strike="noStrike" spc="-1">
                <a:solidFill>
                  <a:srgbClr val="000000"/>
                </a:solidFill>
                <a:latin typeface="Arial"/>
              </a:rPr>
              <a:t>Texte de niveau 3</a:t>
            </a:r>
          </a:p>
          <a:p>
            <a:pPr marL="612000" lvl="3" indent="-71640">
              <a:lnSpc>
                <a:spcPct val="100000"/>
              </a:lnSpc>
              <a:spcBef>
                <a:spcPts val="99"/>
              </a:spcBef>
              <a:spcAft>
                <a:spcPts val="99"/>
              </a:spcAft>
              <a:buClr>
                <a:srgbClr val="000000"/>
              </a:buClr>
              <a:buFont typeface="Arial"/>
              <a:buChar char="•"/>
            </a:pPr>
            <a:r>
              <a:rPr lang="fr-FR" sz="750" b="0" strike="noStrike" spc="-1">
                <a:solidFill>
                  <a:srgbClr val="000000"/>
                </a:solidFill>
                <a:latin typeface="Arial"/>
              </a:rPr>
              <a:t>Texte de niveau 4</a:t>
            </a:r>
          </a:p>
          <a:p>
            <a:pPr marL="828000" lvl="4" indent="-71640">
              <a:lnSpc>
                <a:spcPct val="100000"/>
              </a:lnSpc>
              <a:spcBef>
                <a:spcPts val="99"/>
              </a:spcBef>
              <a:spcAft>
                <a:spcPts val="99"/>
              </a:spcAft>
              <a:buClr>
                <a:srgbClr val="000000"/>
              </a:buClr>
              <a:buFont typeface="Arial"/>
              <a:buChar char="•"/>
            </a:pPr>
            <a:r>
              <a:rPr lang="fr-FR" sz="700" b="0" strike="noStrike" spc="-1">
                <a:solidFill>
                  <a:srgbClr val="000000"/>
                </a:solidFill>
                <a:latin typeface="Arial"/>
              </a:rPr>
              <a:t>Texte de niveau 5</a:t>
            </a:r>
          </a:p>
        </p:txBody>
      </p:sp>
      <p:sp>
        <p:nvSpPr>
          <p:cNvPr id="142" name="PlaceHolder 9"/>
          <p:cNvSpPr>
            <a:spLocks noGrp="1"/>
          </p:cNvSpPr>
          <p:nvPr>
            <p:ph type="body"/>
          </p:nvPr>
        </p:nvSpPr>
        <p:spPr>
          <a:xfrm>
            <a:off x="6264000" y="1836000"/>
            <a:ext cx="2519640" cy="2573640"/>
          </a:xfrm>
          <a:prstGeom prst="rect">
            <a:avLst/>
          </a:prstGeom>
        </p:spPr>
        <p:txBody>
          <a:bodyPr lIns="0" tIns="0" rIns="0" bIns="0">
            <a:noAutofit/>
          </a:bodyPr>
          <a:lstStyle/>
          <a:p>
            <a:pPr>
              <a:lnSpc>
                <a:spcPct val="100000"/>
              </a:lnSpc>
              <a:spcAft>
                <a:spcPts val="499"/>
              </a:spcAft>
            </a:pPr>
            <a:r>
              <a:rPr lang="fr-FR" sz="1050" b="0" strike="noStrike" spc="-1">
                <a:solidFill>
                  <a:srgbClr val="000000"/>
                </a:solidFill>
                <a:latin typeface="Arial"/>
              </a:rPr>
              <a:t>Texte de niveau 1</a:t>
            </a:r>
          </a:p>
          <a:p>
            <a:pPr marL="252000" lvl="1" indent="-71640">
              <a:lnSpc>
                <a:spcPct val="100000"/>
              </a:lnSpc>
              <a:spcBef>
                <a:spcPts val="601"/>
              </a:spcBef>
              <a:spcAft>
                <a:spcPts val="601"/>
              </a:spcAft>
              <a:buClr>
                <a:srgbClr val="000000"/>
              </a:buClr>
              <a:buFont typeface="Arial"/>
              <a:buChar char="•"/>
            </a:pPr>
            <a:r>
              <a:rPr lang="fr-FR" sz="950" b="0" strike="noStrike" spc="-1">
                <a:solidFill>
                  <a:srgbClr val="000000"/>
                </a:solidFill>
                <a:latin typeface="Arial"/>
              </a:rPr>
              <a:t>Texte de niveau 2</a:t>
            </a:r>
          </a:p>
          <a:p>
            <a:pPr marL="432000" lvl="2" indent="-71640">
              <a:lnSpc>
                <a:spcPct val="100000"/>
              </a:lnSpc>
              <a:spcBef>
                <a:spcPts val="99"/>
              </a:spcBef>
              <a:spcAft>
                <a:spcPts val="99"/>
              </a:spcAft>
              <a:buClr>
                <a:srgbClr val="000000"/>
              </a:buClr>
              <a:buFont typeface="Arial"/>
              <a:buChar char="•"/>
            </a:pPr>
            <a:r>
              <a:rPr lang="fr-FR" sz="850" b="0" strike="noStrike" spc="-1">
                <a:solidFill>
                  <a:srgbClr val="000000"/>
                </a:solidFill>
                <a:latin typeface="Arial"/>
              </a:rPr>
              <a:t>Texte de niveau 3</a:t>
            </a:r>
          </a:p>
          <a:p>
            <a:pPr marL="612000" lvl="3" indent="-71640">
              <a:lnSpc>
                <a:spcPct val="100000"/>
              </a:lnSpc>
              <a:spcBef>
                <a:spcPts val="99"/>
              </a:spcBef>
              <a:spcAft>
                <a:spcPts val="99"/>
              </a:spcAft>
              <a:buClr>
                <a:srgbClr val="000000"/>
              </a:buClr>
              <a:buFont typeface="Arial"/>
              <a:buChar char="•"/>
            </a:pPr>
            <a:r>
              <a:rPr lang="fr-FR" sz="750" b="0" strike="noStrike" spc="-1">
                <a:solidFill>
                  <a:srgbClr val="000000"/>
                </a:solidFill>
                <a:latin typeface="Arial"/>
              </a:rPr>
              <a:t>Texte de niveau 4</a:t>
            </a:r>
          </a:p>
          <a:p>
            <a:pPr marL="828000" lvl="4" indent="-71640">
              <a:lnSpc>
                <a:spcPct val="100000"/>
              </a:lnSpc>
              <a:spcBef>
                <a:spcPts val="99"/>
              </a:spcBef>
              <a:spcAft>
                <a:spcPts val="99"/>
              </a:spcAft>
              <a:buClr>
                <a:srgbClr val="000000"/>
              </a:buClr>
              <a:buFont typeface="Arial"/>
              <a:buChar char="•"/>
            </a:pPr>
            <a:r>
              <a:rPr lang="fr-FR" sz="700" b="0" strike="noStrike" spc="-1">
                <a:solidFill>
                  <a:srgbClr val="000000"/>
                </a:solidFill>
                <a:latin typeface="Arial"/>
              </a:rPr>
              <a:t>Texte de niveau 5</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38.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38.xml"/></Relationships>
</file>

<file path=ppt/slides/_rels/slide1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38.xml"/></Relationships>
</file>

<file path=ppt/slides/_rels/slide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chart" Target="../charts/chart3.xml"/><Relationship Id="rId1" Type="http://schemas.openxmlformats.org/officeDocument/2006/relationships/slideLayout" Target="../slideLayouts/slideLayout3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37.xml"/></Relationships>
</file>

<file path=ppt/slides/_rels/slide2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3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37.xml"/><Relationship Id="rId4" Type="http://schemas.openxmlformats.org/officeDocument/2006/relationships/image" Target="../media/image10.png"/></Relationships>
</file>

<file path=ppt/slides/_rels/slide2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3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9.xml"/><Relationship Id="rId1" Type="http://schemas.openxmlformats.org/officeDocument/2006/relationships/slideLayout" Target="../slideLayouts/slideLayout3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7.xml"/><Relationship Id="rId1" Type="http://schemas.openxmlformats.org/officeDocument/2006/relationships/themeOverride" Target="../theme/themeOverride1.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8.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extShape 1"/>
          <p:cNvSpPr txBox="1"/>
          <p:nvPr/>
        </p:nvSpPr>
        <p:spPr>
          <a:xfrm>
            <a:off x="0" y="0"/>
            <a:ext cx="179640" cy="179640"/>
          </a:xfrm>
          <a:prstGeom prst="rect">
            <a:avLst/>
          </a:prstGeom>
          <a:noFill/>
          <a:ln>
            <a:solidFill>
              <a:srgbClr val="000000">
                <a:alpha val="0"/>
              </a:srgbClr>
            </a:solidFill>
          </a:ln>
        </p:spPr>
        <p:txBody>
          <a:bodyPr lIns="0" tIns="0" rIns="0" bIns="0">
            <a:noAutofit/>
          </a:bodyPr>
          <a:lstStyle/>
          <a:p>
            <a:endParaRPr lang="fr-FR" sz="1800" b="0" strike="noStrike" spc="-1">
              <a:solidFill>
                <a:srgbClr val="000000"/>
              </a:solidFill>
              <a:latin typeface="Arial"/>
            </a:endParaRPr>
          </a:p>
        </p:txBody>
      </p:sp>
      <p:sp>
        <p:nvSpPr>
          <p:cNvPr id="180" name="TextShape 2"/>
          <p:cNvSpPr txBox="1"/>
          <p:nvPr/>
        </p:nvSpPr>
        <p:spPr>
          <a:xfrm>
            <a:off x="360000" y="2071800"/>
            <a:ext cx="8423640" cy="2351160"/>
          </a:xfrm>
          <a:prstGeom prst="rect">
            <a:avLst/>
          </a:prstGeom>
          <a:noFill/>
          <a:ln>
            <a:noFill/>
          </a:ln>
        </p:spPr>
        <p:txBody>
          <a:bodyPr lIns="0" tIns="0" rIns="0" bIns="0">
            <a:noAutofit/>
          </a:bodyPr>
          <a:lstStyle/>
          <a:p>
            <a:pPr algn="ctr">
              <a:lnSpc>
                <a:spcPct val="90000"/>
              </a:lnSpc>
            </a:pPr>
            <a:r>
              <a:rPr lang="fr-FR" sz="2800" b="1" strike="noStrike" cap="all" spc="-1" dirty="0">
                <a:solidFill>
                  <a:srgbClr val="000000"/>
                </a:solidFill>
                <a:latin typeface="Arial"/>
              </a:rPr>
              <a:t>Rencontre technique</a:t>
            </a:r>
            <a:endParaRPr lang="fr-FR" sz="2800" b="0" strike="noStrike" spc="-1" dirty="0">
              <a:solidFill>
                <a:srgbClr val="000000"/>
              </a:solidFill>
              <a:latin typeface="Arial"/>
            </a:endParaRPr>
          </a:p>
          <a:p>
            <a:pPr algn="ctr">
              <a:lnSpc>
                <a:spcPct val="90000"/>
              </a:lnSpc>
            </a:pPr>
            <a:r>
              <a:rPr lang="fr-FR" sz="2800" b="1" strike="noStrike" cap="all" spc="-1" dirty="0">
                <a:solidFill>
                  <a:srgbClr val="000000"/>
                </a:solidFill>
                <a:latin typeface="Arial"/>
              </a:rPr>
              <a:t> </a:t>
            </a:r>
            <a:endParaRPr lang="fr-FR" sz="2800" b="0" strike="noStrike" spc="-1" dirty="0">
              <a:solidFill>
                <a:srgbClr val="000000"/>
              </a:solidFill>
              <a:latin typeface="Arial"/>
            </a:endParaRPr>
          </a:p>
          <a:p>
            <a:pPr algn="ctr">
              <a:lnSpc>
                <a:spcPct val="100000"/>
              </a:lnSpc>
              <a:spcBef>
                <a:spcPts val="499"/>
              </a:spcBef>
            </a:pPr>
            <a:r>
              <a:rPr lang="fr-FR" sz="1400" b="0" i="1" strike="noStrike" spc="-1" dirty="0">
                <a:solidFill>
                  <a:srgbClr val="000000"/>
                </a:solidFill>
                <a:latin typeface="Arial"/>
              </a:rPr>
              <a:t>15 février 2022</a:t>
            </a:r>
            <a:endParaRPr lang="fr-FR" sz="1400" b="0" strike="noStrike" spc="-1" dirty="0">
              <a:solidFill>
                <a:srgbClr val="000000"/>
              </a:solidFill>
              <a:latin typeface="Arial"/>
            </a:endParaRPr>
          </a:p>
        </p:txBody>
      </p:sp>
      <p:sp>
        <p:nvSpPr>
          <p:cNvPr id="181" name="TextShape 3"/>
          <p:cNvSpPr txBox="1"/>
          <p:nvPr/>
        </p:nvSpPr>
        <p:spPr>
          <a:xfrm>
            <a:off x="7614000" y="4783680"/>
            <a:ext cx="1169640" cy="359640"/>
          </a:xfrm>
          <a:prstGeom prst="rect">
            <a:avLst/>
          </a:prstGeom>
          <a:noFill/>
          <a:ln>
            <a:noFill/>
          </a:ln>
        </p:spPr>
        <p:txBody>
          <a:bodyPr lIns="0" tIns="0" rIns="0" bIns="0" anchor="ctr">
            <a:noAutofit/>
          </a:bodyPr>
          <a:lstStyle/>
          <a:p>
            <a:endParaRPr lang="fr-FR" sz="2400" b="0" strike="noStrike" spc="-1">
              <a:latin typeface="Times New Roman"/>
            </a:endParaRPr>
          </a:p>
        </p:txBody>
      </p:sp>
      <p:sp>
        <p:nvSpPr>
          <p:cNvPr id="182" name="TextShape 4"/>
          <p:cNvSpPr txBox="1"/>
          <p:nvPr/>
        </p:nvSpPr>
        <p:spPr>
          <a:xfrm>
            <a:off x="360000" y="4783680"/>
            <a:ext cx="5903640" cy="359640"/>
          </a:xfrm>
          <a:prstGeom prst="rect">
            <a:avLst/>
          </a:prstGeom>
          <a:noFill/>
          <a:ln>
            <a:noFill/>
          </a:ln>
        </p:spPr>
        <p:txBody>
          <a:bodyPr lIns="0" tIns="0" rIns="0" bIns="0" anchor="ctr">
            <a:noAutofit/>
          </a:bodyPr>
          <a:lstStyle/>
          <a:p>
            <a:endParaRPr lang="fr-FR" sz="2400" b="0" strike="noStrike" spc="-1">
              <a:latin typeface="Times New Roman"/>
            </a:endParaRPr>
          </a:p>
        </p:txBody>
      </p:sp>
      <p:sp>
        <p:nvSpPr>
          <p:cNvPr id="183" name="TextShape 5"/>
          <p:cNvSpPr txBox="1"/>
          <p:nvPr/>
        </p:nvSpPr>
        <p:spPr>
          <a:xfrm>
            <a:off x="6264000" y="4783680"/>
            <a:ext cx="1349640" cy="359640"/>
          </a:xfrm>
          <a:prstGeom prst="rect">
            <a:avLst/>
          </a:prstGeom>
          <a:noFill/>
          <a:ln>
            <a:noFill/>
          </a:ln>
        </p:spPr>
        <p:txBody>
          <a:bodyPr lIns="0" tIns="0" rIns="0" bIns="0" anchor="ctr">
            <a:noAutofit/>
          </a:bodyPr>
          <a:lstStyle/>
          <a:p>
            <a:pPr algn="r">
              <a:lnSpc>
                <a:spcPct val="100000"/>
              </a:lnSpc>
            </a:pPr>
            <a:fld id="{8FC63B0A-07A5-4D35-B9C3-BF1288BA7F61}" type="slidenum">
              <a:rPr lang="fr-FR" sz="750" b="1" strike="noStrike" spc="-1">
                <a:solidFill>
                  <a:srgbClr val="000000"/>
                </a:solidFill>
                <a:latin typeface="Arial"/>
              </a:rPr>
              <a:t>1</a:t>
            </a:fld>
            <a:endParaRPr lang="fr-FR" sz="750" b="0" strike="noStrike" spc="-1">
              <a:latin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Shape 5"/>
          <p:cNvSpPr txBox="1"/>
          <p:nvPr/>
        </p:nvSpPr>
        <p:spPr>
          <a:xfrm>
            <a:off x="502131" y="1230200"/>
            <a:ext cx="4505807" cy="2663695"/>
          </a:xfrm>
          <a:prstGeom prst="rect">
            <a:avLst/>
          </a:prstGeom>
          <a:noFill/>
          <a:ln>
            <a:noFill/>
          </a:ln>
        </p:spPr>
        <p:txBody>
          <a:bodyPr lIns="0" tIns="0" rIns="0" bIns="0" numCol="1">
            <a:noAutofit/>
          </a:bodyPr>
          <a:lstStyle/>
          <a:p>
            <a:pPr algn="just">
              <a:lnSpc>
                <a:spcPct val="100000"/>
              </a:lnSpc>
              <a:spcAft>
                <a:spcPts val="499"/>
              </a:spcAft>
            </a:pPr>
            <a:endParaRPr lang="fr-FR" sz="1000" b="1" strike="noStrike" spc="-1" dirty="0">
              <a:solidFill>
                <a:srgbClr val="000000"/>
              </a:solidFill>
              <a:latin typeface="Arial"/>
            </a:endParaRPr>
          </a:p>
          <a:p>
            <a:pPr algn="just">
              <a:lnSpc>
                <a:spcPct val="100000"/>
              </a:lnSpc>
              <a:spcAft>
                <a:spcPts val="499"/>
              </a:spcAft>
            </a:pPr>
            <a:r>
              <a:rPr lang="fr-FR" sz="1000" b="1" strike="noStrike" spc="-1" dirty="0">
                <a:solidFill>
                  <a:srgbClr val="000000"/>
                </a:solidFill>
                <a:latin typeface="Arial"/>
              </a:rPr>
              <a:t>Les dispositifs de compensation de pertes de recettes (770 M€) : </a:t>
            </a:r>
          </a:p>
          <a:p>
            <a:pPr marL="171450" indent="-171450" algn="just">
              <a:lnSpc>
                <a:spcPct val="100000"/>
              </a:lnSpc>
              <a:spcAft>
                <a:spcPts val="499"/>
              </a:spcAft>
              <a:buFont typeface="Arial" panose="020B0604020202020204" pitchFamily="34" charset="0"/>
              <a:buChar char="•"/>
            </a:pPr>
            <a:r>
              <a:rPr lang="fr-FR" sz="1000" spc="-1" dirty="0">
                <a:solidFill>
                  <a:srgbClr val="000000"/>
                </a:solidFill>
                <a:latin typeface="Arial"/>
              </a:rPr>
              <a:t>Filet de sécurité du bloc communal et IDFM : </a:t>
            </a:r>
          </a:p>
          <a:p>
            <a:pPr marL="628650" lvl="1" indent="-171450" algn="just">
              <a:spcAft>
                <a:spcPts val="499"/>
              </a:spcAft>
              <a:buFont typeface="Arial" panose="020B0604020202020204" pitchFamily="34" charset="0"/>
              <a:buChar char="•"/>
            </a:pPr>
            <a:r>
              <a:rPr lang="fr-FR" sz="1000" spc="-1" dirty="0">
                <a:solidFill>
                  <a:srgbClr val="000000"/>
                </a:solidFill>
                <a:latin typeface="Arial"/>
              </a:rPr>
              <a:t>641 M€ au titre des pertes 2020 (216 M€ pour le bloc communal et 425 M€ pour IDFM) et 57 M€ d’acompte au titre des pertes de recettes subies en 2021 – </a:t>
            </a:r>
            <a:r>
              <a:rPr lang="fr-FR" sz="1000" b="1" u="sng" spc="-1" dirty="0">
                <a:solidFill>
                  <a:srgbClr val="000000"/>
                </a:solidFill>
                <a:latin typeface="Arial"/>
              </a:rPr>
              <a:t>4 140 communes aidées</a:t>
            </a:r>
            <a:r>
              <a:rPr lang="fr-FR" sz="1000" spc="-1" dirty="0">
                <a:solidFill>
                  <a:srgbClr val="000000"/>
                </a:solidFill>
                <a:latin typeface="Arial"/>
              </a:rPr>
              <a:t> ; </a:t>
            </a:r>
          </a:p>
          <a:p>
            <a:pPr marL="628650" lvl="1" indent="-171450" algn="just">
              <a:spcAft>
                <a:spcPts val="499"/>
              </a:spcAft>
              <a:buFont typeface="Arial" panose="020B0604020202020204" pitchFamily="34" charset="0"/>
              <a:buChar char="•"/>
            </a:pPr>
            <a:r>
              <a:rPr lang="fr-FR" sz="1000" b="0" strike="noStrike" spc="-1" dirty="0">
                <a:solidFill>
                  <a:srgbClr val="000000"/>
                </a:solidFill>
                <a:latin typeface="Arial"/>
              </a:rPr>
              <a:t>Ajustement sur les pertes de recettes 2021 versé en 2022. </a:t>
            </a:r>
            <a:endParaRPr lang="fr-FR" sz="1000" spc="-1" dirty="0">
              <a:solidFill>
                <a:srgbClr val="000000"/>
              </a:solidFill>
              <a:latin typeface="Arial"/>
            </a:endParaRPr>
          </a:p>
          <a:p>
            <a:pPr marL="171450" indent="-171450" algn="just">
              <a:spcAft>
                <a:spcPts val="499"/>
              </a:spcAft>
              <a:buFont typeface="Arial" panose="020B0604020202020204" pitchFamily="34" charset="0"/>
              <a:buChar char="•"/>
            </a:pPr>
            <a:r>
              <a:rPr lang="fr-FR" sz="1000" b="0" strike="noStrike" spc="-1" dirty="0">
                <a:solidFill>
                  <a:srgbClr val="000000"/>
                </a:solidFill>
                <a:latin typeface="Arial"/>
              </a:rPr>
              <a:t>Compensation des pertes de recettes outre-mer (51 M€) et Corse (prorogé en LFR pour 2021) ;</a:t>
            </a:r>
            <a:endParaRPr lang="fr-FR" sz="1000" spc="-1" dirty="0">
              <a:solidFill>
                <a:srgbClr val="000000"/>
              </a:solidFill>
              <a:latin typeface="Arial"/>
            </a:endParaRPr>
          </a:p>
          <a:p>
            <a:pPr marL="171450" indent="-171450" algn="just">
              <a:spcAft>
                <a:spcPts val="499"/>
              </a:spcAft>
              <a:buFont typeface="Arial" panose="020B0604020202020204" pitchFamily="34" charset="0"/>
              <a:buChar char="•"/>
            </a:pPr>
            <a:r>
              <a:rPr lang="fr-FR" sz="1000" b="0" strike="noStrike" spc="-1" dirty="0">
                <a:solidFill>
                  <a:srgbClr val="000000"/>
                </a:solidFill>
                <a:latin typeface="Arial"/>
              </a:rPr>
              <a:t>Garantie liée à la TVA des régions (en substitution de leur DGF): 18 M€.</a:t>
            </a:r>
          </a:p>
          <a:p>
            <a:pPr marL="171450" indent="-171450" algn="just">
              <a:spcAft>
                <a:spcPts val="499"/>
              </a:spcAft>
              <a:buFont typeface="Arial" panose="020B0604020202020204" pitchFamily="34" charset="0"/>
              <a:buChar char="•"/>
            </a:pPr>
            <a:endParaRPr lang="fr-FR" sz="1000" b="0" strike="noStrike" spc="-1" dirty="0">
              <a:solidFill>
                <a:srgbClr val="000000"/>
              </a:solidFill>
              <a:latin typeface="Arial"/>
            </a:endParaRPr>
          </a:p>
        </p:txBody>
      </p:sp>
      <p:sp>
        <p:nvSpPr>
          <p:cNvPr id="11" name="Titre 1"/>
          <p:cNvSpPr txBox="1">
            <a:spLocks/>
          </p:cNvSpPr>
          <p:nvPr/>
        </p:nvSpPr>
        <p:spPr>
          <a:xfrm>
            <a:off x="361110" y="615657"/>
            <a:ext cx="8423640" cy="775597"/>
          </a:xfrm>
          <a:prstGeom prst="rect">
            <a:avLst/>
          </a:prstGeom>
        </p:spPr>
        <p:txBody>
          <a:bodyPr lIns="0" tIns="0" rIns="0" bIns="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800" b="1" spc="-1" dirty="0">
                <a:solidFill>
                  <a:srgbClr val="000000"/>
                </a:solidFill>
              </a:rPr>
              <a:t>b. Focus sur le soutien aux collectivités pendant la crise sanitaire – 3</a:t>
            </a:r>
          </a:p>
        </p:txBody>
      </p:sp>
      <p:sp>
        <p:nvSpPr>
          <p:cNvPr id="12" name="TextShape 2"/>
          <p:cNvSpPr txBox="1"/>
          <p:nvPr/>
        </p:nvSpPr>
        <p:spPr>
          <a:xfrm>
            <a:off x="3543816" y="177494"/>
            <a:ext cx="5471640" cy="359640"/>
          </a:xfrm>
          <a:prstGeom prst="rect">
            <a:avLst/>
          </a:prstGeom>
          <a:noFill/>
          <a:ln>
            <a:noFill/>
          </a:ln>
        </p:spPr>
        <p:txBody>
          <a:bodyPr lIns="0" tIns="0" rIns="0" bIns="0">
            <a:noAutofit/>
          </a:bodyPr>
          <a:lstStyle/>
          <a:p>
            <a:pPr algn="r">
              <a:lnSpc>
                <a:spcPct val="100000"/>
              </a:lnSpc>
            </a:pPr>
            <a:r>
              <a:rPr lang="fr-FR" sz="750" b="1" spc="-1" dirty="0">
                <a:solidFill>
                  <a:srgbClr val="000000"/>
                </a:solidFill>
                <a:latin typeface="Arial"/>
              </a:rPr>
              <a:t>2</a:t>
            </a:r>
            <a:r>
              <a:rPr lang="fr-FR" sz="750" b="1" strike="noStrike" spc="-1" dirty="0">
                <a:solidFill>
                  <a:srgbClr val="000000"/>
                </a:solidFill>
                <a:latin typeface="Arial"/>
              </a:rPr>
              <a:t>. </a:t>
            </a:r>
            <a:r>
              <a:rPr lang="fr-FR" sz="750" b="1" spc="-1" dirty="0">
                <a:solidFill>
                  <a:srgbClr val="000000"/>
                </a:solidFill>
              </a:rPr>
              <a:t>Un soutien inédit aux collectivités pendant la crise</a:t>
            </a:r>
            <a:endParaRPr lang="fr-FR" sz="750" b="0" strike="noStrike" spc="-1" dirty="0">
              <a:solidFill>
                <a:srgbClr val="000000"/>
              </a:solidFill>
              <a:latin typeface="Arial"/>
            </a:endParaRPr>
          </a:p>
          <a:p>
            <a:pPr marL="360" lvl="1" algn="r">
              <a:buClr>
                <a:srgbClr val="000000"/>
              </a:buClr>
            </a:pPr>
            <a:r>
              <a:rPr lang="fr-FR" sz="750" spc="-1" dirty="0">
                <a:solidFill>
                  <a:srgbClr val="000000"/>
                </a:solidFill>
              </a:rPr>
              <a:t>b. Focus sur le soutien spécifique aux collectivités face à la pandémie</a:t>
            </a:r>
          </a:p>
        </p:txBody>
      </p:sp>
      <p:sp>
        <p:nvSpPr>
          <p:cNvPr id="15" name="Rectangle 14"/>
          <p:cNvSpPr/>
          <p:nvPr/>
        </p:nvSpPr>
        <p:spPr>
          <a:xfrm>
            <a:off x="361110" y="3364535"/>
            <a:ext cx="4572000" cy="1143903"/>
          </a:xfrm>
          <a:prstGeom prst="rect">
            <a:avLst/>
          </a:prstGeom>
        </p:spPr>
        <p:txBody>
          <a:bodyPr>
            <a:spAutoFit/>
          </a:bodyPr>
          <a:lstStyle/>
          <a:p>
            <a:pPr algn="just">
              <a:lnSpc>
                <a:spcPct val="100000"/>
              </a:lnSpc>
              <a:spcAft>
                <a:spcPts val="499"/>
              </a:spcAft>
            </a:pPr>
            <a:r>
              <a:rPr lang="fr-FR" sz="1000" b="1" spc="-1" dirty="0">
                <a:solidFill>
                  <a:srgbClr val="000000"/>
                </a:solidFill>
              </a:rPr>
              <a:t>Le soutien aux pertes de recettes tarifaires (210 M€) : </a:t>
            </a:r>
          </a:p>
          <a:p>
            <a:pPr marL="171450" indent="-171450" algn="just">
              <a:lnSpc>
                <a:spcPct val="100000"/>
              </a:lnSpc>
              <a:spcAft>
                <a:spcPts val="499"/>
              </a:spcAft>
              <a:buFont typeface="Arial" panose="020B0604020202020204" pitchFamily="34" charset="0"/>
              <a:buChar char="•"/>
            </a:pPr>
            <a:r>
              <a:rPr lang="fr-FR" sz="1000" spc="-1" dirty="0">
                <a:solidFill>
                  <a:srgbClr val="000000"/>
                </a:solidFill>
              </a:rPr>
              <a:t>Dispositif de soutien aux pertes de recettes tarifaires des services publics locaux exploités en régie, prorogé aux pertes subies en 2021: </a:t>
            </a:r>
            <a:r>
              <a:rPr lang="fr-FR" sz="1000" b="1" spc="-1" dirty="0">
                <a:solidFill>
                  <a:srgbClr val="000000"/>
                </a:solidFill>
              </a:rPr>
              <a:t>134 M€ au titre du volet « SPIC » et 76 M€ au titre du volet « SPA » ;</a:t>
            </a:r>
          </a:p>
          <a:p>
            <a:pPr marL="171450" indent="-171450" algn="just">
              <a:lnSpc>
                <a:spcPct val="100000"/>
              </a:lnSpc>
              <a:spcAft>
                <a:spcPts val="499"/>
              </a:spcAft>
              <a:buFont typeface="Arial" panose="020B0604020202020204" pitchFamily="34" charset="0"/>
              <a:buChar char="•"/>
            </a:pPr>
            <a:r>
              <a:rPr lang="fr-FR" sz="1000" b="1" spc="-1" dirty="0"/>
              <a:t>1 175 services </a:t>
            </a:r>
            <a:r>
              <a:rPr lang="fr-FR" sz="1000" b="1" spc="-1" dirty="0">
                <a:solidFill>
                  <a:srgbClr val="000000"/>
                </a:solidFill>
              </a:rPr>
              <a:t>aidés </a:t>
            </a:r>
            <a:r>
              <a:rPr lang="fr-FR" sz="1000" spc="-1" dirty="0">
                <a:solidFill>
                  <a:srgbClr val="000000"/>
                </a:solidFill>
              </a:rPr>
              <a:t>(cinéma, marchés, théâtres, campings, parkings) dans le volet SPIC et </a:t>
            </a:r>
            <a:r>
              <a:rPr lang="fr-FR" sz="1000" b="1" spc="-1" dirty="0">
                <a:solidFill>
                  <a:srgbClr val="000000"/>
                </a:solidFill>
              </a:rPr>
              <a:t>1170 communes aidées </a:t>
            </a:r>
            <a:r>
              <a:rPr lang="fr-FR" sz="1000" spc="-1" dirty="0">
                <a:solidFill>
                  <a:srgbClr val="000000"/>
                </a:solidFill>
              </a:rPr>
              <a:t>au titre du volet SPA</a:t>
            </a:r>
          </a:p>
        </p:txBody>
      </p:sp>
      <p:pic>
        <p:nvPicPr>
          <p:cNvPr id="16" name="Image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434" y="1230200"/>
            <a:ext cx="2943010" cy="2929095"/>
          </a:xfrm>
          <a:prstGeom prst="rect">
            <a:avLst/>
          </a:prstGeom>
        </p:spPr>
      </p:pic>
      <p:sp>
        <p:nvSpPr>
          <p:cNvPr id="17" name="ZoneTexte 16"/>
          <p:cNvSpPr txBox="1"/>
          <p:nvPr/>
        </p:nvSpPr>
        <p:spPr>
          <a:xfrm>
            <a:off x="5517618" y="4272410"/>
            <a:ext cx="3036641" cy="369332"/>
          </a:xfrm>
          <a:prstGeom prst="rect">
            <a:avLst/>
          </a:prstGeom>
          <a:noFill/>
        </p:spPr>
        <p:txBody>
          <a:bodyPr wrap="square" rtlCol="0">
            <a:spAutoFit/>
          </a:bodyPr>
          <a:lstStyle/>
          <a:p>
            <a:pPr algn="ctr"/>
            <a:r>
              <a:rPr lang="fr-FR" sz="900" b="1" dirty="0"/>
              <a:t>Répartition par politique publique du montant </a:t>
            </a:r>
            <a:br>
              <a:rPr lang="fr-FR" sz="900" b="1" dirty="0"/>
            </a:br>
            <a:r>
              <a:rPr lang="fr-FR" sz="900" b="1" dirty="0"/>
              <a:t>(134 M€) du dispositif de soutien aux régies SPIC </a:t>
            </a:r>
          </a:p>
        </p:txBody>
      </p:sp>
      <p:sp>
        <p:nvSpPr>
          <p:cNvPr id="8" name="Ellipse 7">
            <a:extLst>
              <a:ext uri="{FF2B5EF4-FFF2-40B4-BE49-F238E27FC236}">
                <a16:creationId xmlns:a16="http://schemas.microsoft.com/office/drawing/2014/main" id="{C92AC084-5CFC-43E5-971C-E2D80D83445C}"/>
              </a:ext>
            </a:extLst>
          </p:cNvPr>
          <p:cNvSpPr/>
          <p:nvPr/>
        </p:nvSpPr>
        <p:spPr>
          <a:xfrm>
            <a:off x="116454" y="1454220"/>
            <a:ext cx="180000" cy="177021"/>
          </a:xfrm>
          <a:prstGeom prst="ellipse">
            <a:avLst/>
          </a:prstGeom>
          <a:solidFill>
            <a:schemeClr val="accent4"/>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800" b="1" dirty="0">
                <a:solidFill>
                  <a:schemeClr val="bg1"/>
                </a:solidFill>
              </a:rPr>
              <a:t>2</a:t>
            </a:r>
          </a:p>
        </p:txBody>
      </p:sp>
      <p:sp>
        <p:nvSpPr>
          <p:cNvPr id="9" name="TextShape 4"/>
          <p:cNvSpPr txBox="1"/>
          <p:nvPr/>
        </p:nvSpPr>
        <p:spPr>
          <a:xfrm>
            <a:off x="6264000" y="4783680"/>
            <a:ext cx="1349640" cy="359640"/>
          </a:xfrm>
          <a:prstGeom prst="rect">
            <a:avLst/>
          </a:prstGeom>
          <a:noFill/>
          <a:ln>
            <a:noFill/>
          </a:ln>
        </p:spPr>
        <p:txBody>
          <a:bodyPr lIns="0" tIns="0" rIns="0" bIns="0" anchor="ctr">
            <a:noAutofit/>
          </a:bodyPr>
          <a:lstStyle>
            <a:defPPr>
              <a:defRPr lang="fr-FR"/>
            </a:defPPr>
            <a:lvl1pPr algn="r">
              <a:lnSpc>
                <a:spcPct val="100000"/>
              </a:lnSpc>
              <a:defRPr sz="750" b="1" strike="noStrike" spc="-1">
                <a:solidFill>
                  <a:srgbClr val="000000"/>
                </a:solidFill>
                <a:latin typeface="Arial"/>
              </a:defRPr>
            </a:lvl1pPr>
          </a:lstStyle>
          <a:p>
            <a:r>
              <a:rPr lang="fr-FR" dirty="0"/>
              <a:t>10</a:t>
            </a:r>
          </a:p>
        </p:txBody>
      </p:sp>
    </p:spTree>
    <p:extLst>
      <p:ext uri="{BB962C8B-B14F-4D97-AF65-F5344CB8AC3E}">
        <p14:creationId xmlns:p14="http://schemas.microsoft.com/office/powerpoint/2010/main" val="1499947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352640" y="601396"/>
            <a:ext cx="8486560" cy="775597"/>
          </a:xfrm>
          <a:prstGeom prst="rect">
            <a:avLst/>
          </a:prstGeom>
        </p:spPr>
        <p:txBody>
          <a:bodyPr wrap="square" lIns="0" tIns="0" rIns="0" bIns="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800" b="1" spc="-1" dirty="0">
                <a:solidFill>
                  <a:srgbClr val="000000"/>
                </a:solidFill>
              </a:rPr>
              <a:t>b. Focus sur le soutien aux collectivités pendant la crise sanitaire – 4</a:t>
            </a:r>
          </a:p>
        </p:txBody>
      </p:sp>
      <p:sp>
        <p:nvSpPr>
          <p:cNvPr id="5" name="TextShape 2"/>
          <p:cNvSpPr txBox="1"/>
          <p:nvPr/>
        </p:nvSpPr>
        <p:spPr>
          <a:xfrm>
            <a:off x="3486666" y="146934"/>
            <a:ext cx="5471640" cy="359640"/>
          </a:xfrm>
          <a:prstGeom prst="rect">
            <a:avLst/>
          </a:prstGeom>
          <a:noFill/>
          <a:ln>
            <a:noFill/>
          </a:ln>
        </p:spPr>
        <p:txBody>
          <a:bodyPr lIns="0" tIns="0" rIns="0" bIns="0">
            <a:noAutofit/>
          </a:bodyPr>
          <a:lstStyle/>
          <a:p>
            <a:pPr algn="r">
              <a:lnSpc>
                <a:spcPct val="100000"/>
              </a:lnSpc>
            </a:pPr>
            <a:r>
              <a:rPr lang="fr-FR" sz="750" b="1" spc="-1" dirty="0">
                <a:solidFill>
                  <a:srgbClr val="000000"/>
                </a:solidFill>
                <a:latin typeface="Arial"/>
              </a:rPr>
              <a:t>2</a:t>
            </a:r>
            <a:r>
              <a:rPr lang="fr-FR" sz="750" b="1" strike="noStrike" spc="-1" dirty="0">
                <a:solidFill>
                  <a:srgbClr val="000000"/>
                </a:solidFill>
                <a:latin typeface="Arial"/>
              </a:rPr>
              <a:t>. </a:t>
            </a:r>
            <a:r>
              <a:rPr lang="fr-FR" sz="750" b="1" spc="-1" dirty="0">
                <a:solidFill>
                  <a:srgbClr val="000000"/>
                </a:solidFill>
              </a:rPr>
              <a:t>Un soutien inédit aux collectivités pendant la crise</a:t>
            </a:r>
            <a:endParaRPr lang="fr-FR" sz="750" b="0" strike="noStrike" spc="-1" dirty="0">
              <a:solidFill>
                <a:srgbClr val="000000"/>
              </a:solidFill>
              <a:latin typeface="Arial"/>
            </a:endParaRPr>
          </a:p>
          <a:p>
            <a:pPr marL="360" lvl="1" algn="r">
              <a:buClr>
                <a:srgbClr val="000000"/>
              </a:buClr>
            </a:pPr>
            <a:r>
              <a:rPr lang="fr-FR" sz="750" spc="-1" dirty="0">
                <a:solidFill>
                  <a:srgbClr val="000000"/>
                </a:solidFill>
              </a:rPr>
              <a:t>b. Focus sur le soutien spécifique aux collectivités face à la pandémie</a:t>
            </a:r>
          </a:p>
        </p:txBody>
      </p:sp>
      <p:pic>
        <p:nvPicPr>
          <p:cNvPr id="6" name="Imag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71383" y="1309263"/>
            <a:ext cx="4238698" cy="3031615"/>
          </a:xfrm>
          <a:prstGeom prst="rect">
            <a:avLst/>
          </a:prstGeom>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43786" y="1071685"/>
            <a:ext cx="1604964" cy="723747"/>
          </a:xfrm>
          <a:prstGeom prst="rect">
            <a:avLst/>
          </a:prstGeom>
        </p:spPr>
      </p:pic>
      <p:sp>
        <p:nvSpPr>
          <p:cNvPr id="9" name="ZoneTexte 8"/>
          <p:cNvSpPr txBox="1"/>
          <p:nvPr/>
        </p:nvSpPr>
        <p:spPr>
          <a:xfrm>
            <a:off x="4704165" y="4370348"/>
            <a:ext cx="3036641" cy="369332"/>
          </a:xfrm>
          <a:prstGeom prst="rect">
            <a:avLst/>
          </a:prstGeom>
          <a:noFill/>
        </p:spPr>
        <p:txBody>
          <a:bodyPr wrap="square" rtlCol="0">
            <a:spAutoFit/>
          </a:bodyPr>
          <a:lstStyle/>
          <a:p>
            <a:pPr algn="ctr"/>
            <a:r>
              <a:rPr lang="fr-FR" sz="900" b="1" dirty="0"/>
              <a:t>Compensation aux pertes de recettes 2020 (filet de sécurité et dispositif « régies ») – en M€</a:t>
            </a:r>
          </a:p>
        </p:txBody>
      </p:sp>
      <p:sp>
        <p:nvSpPr>
          <p:cNvPr id="10" name="ZoneTexte 9"/>
          <p:cNvSpPr txBox="1"/>
          <p:nvPr/>
        </p:nvSpPr>
        <p:spPr>
          <a:xfrm>
            <a:off x="468153" y="1815751"/>
            <a:ext cx="3157080" cy="2092881"/>
          </a:xfrm>
          <a:prstGeom prst="rect">
            <a:avLst/>
          </a:prstGeom>
          <a:noFill/>
        </p:spPr>
        <p:txBody>
          <a:bodyPr wrap="square" rtlCol="0">
            <a:spAutoFit/>
          </a:bodyPr>
          <a:lstStyle/>
          <a:p>
            <a:r>
              <a:rPr lang="fr-FR" sz="1000" b="1" dirty="0"/>
              <a:t>Le calibrage des dispositifs de soutien aux pertes de recettes subies en 2020 a permis de cibler les territoires les plus en difficulté : </a:t>
            </a:r>
          </a:p>
          <a:p>
            <a:endParaRPr lang="fr-FR" sz="1000" b="1" dirty="0"/>
          </a:p>
          <a:p>
            <a:pPr marL="171450" indent="-171450">
              <a:buFont typeface="Arial" panose="020B0604020202020204" pitchFamily="34" charset="0"/>
              <a:buChar char="•"/>
            </a:pPr>
            <a:r>
              <a:rPr lang="fr-FR" sz="1000" dirty="0"/>
              <a:t>dans 15 départements, le cumul des dotations filet de sécurité + soutien aux régies (volet SPA  uniquement) a dépassé les 10 M€ ; </a:t>
            </a:r>
          </a:p>
          <a:p>
            <a:pPr marL="171450" indent="-171450" algn="just">
              <a:buFont typeface="Arial" panose="020B0604020202020204" pitchFamily="34" charset="0"/>
              <a:buChar char="•"/>
            </a:pPr>
            <a:r>
              <a:rPr lang="fr-FR" sz="1000" dirty="0"/>
              <a:t>dans la moitié des départements, la dotation a été supérieure à 2 M€ . </a:t>
            </a:r>
          </a:p>
          <a:p>
            <a:pPr marL="171450" indent="-171450">
              <a:buFont typeface="Arial" panose="020B0604020202020204" pitchFamily="34" charset="0"/>
              <a:buChar char="•"/>
            </a:pPr>
            <a:r>
              <a:rPr lang="fr-FR" sz="1000" dirty="0"/>
              <a:t>les départements qui ont le plus bénéficié du soutien sont ceux témoignant d’une plus grande dépendance au tourisme : départements littoraux et de montagne. </a:t>
            </a:r>
          </a:p>
        </p:txBody>
      </p:sp>
      <p:sp>
        <p:nvSpPr>
          <p:cNvPr id="8" name="TextShape 4"/>
          <p:cNvSpPr txBox="1"/>
          <p:nvPr/>
        </p:nvSpPr>
        <p:spPr>
          <a:xfrm>
            <a:off x="6264000" y="4783680"/>
            <a:ext cx="1349640" cy="359640"/>
          </a:xfrm>
          <a:prstGeom prst="rect">
            <a:avLst/>
          </a:prstGeom>
          <a:noFill/>
          <a:ln>
            <a:noFill/>
          </a:ln>
        </p:spPr>
        <p:txBody>
          <a:bodyPr lIns="0" tIns="0" rIns="0" bIns="0" anchor="ctr">
            <a:noAutofit/>
          </a:bodyPr>
          <a:lstStyle>
            <a:defPPr>
              <a:defRPr lang="fr-FR"/>
            </a:defPPr>
            <a:lvl1pPr algn="r">
              <a:lnSpc>
                <a:spcPct val="100000"/>
              </a:lnSpc>
              <a:defRPr sz="750" b="1" strike="noStrike" spc="-1">
                <a:solidFill>
                  <a:srgbClr val="000000"/>
                </a:solidFill>
                <a:latin typeface="Arial"/>
              </a:defRPr>
            </a:lvl1pPr>
          </a:lstStyle>
          <a:p>
            <a:r>
              <a:rPr lang="fr-FR" dirty="0"/>
              <a:t>11</a:t>
            </a:r>
          </a:p>
        </p:txBody>
      </p:sp>
    </p:spTree>
    <p:extLst>
      <p:ext uri="{BB962C8B-B14F-4D97-AF65-F5344CB8AC3E}">
        <p14:creationId xmlns:p14="http://schemas.microsoft.com/office/powerpoint/2010/main" val="1708404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p:cNvSpPr txBox="1">
            <a:spLocks/>
          </p:cNvSpPr>
          <p:nvPr/>
        </p:nvSpPr>
        <p:spPr>
          <a:xfrm>
            <a:off x="359413" y="608169"/>
            <a:ext cx="8423640" cy="775597"/>
          </a:xfrm>
          <a:prstGeom prst="rect">
            <a:avLst/>
          </a:prstGeom>
        </p:spPr>
        <p:txBody>
          <a:bodyPr lIns="0" tIns="0" rIns="0" bIns="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800" b="1" spc="-1" dirty="0">
                <a:solidFill>
                  <a:srgbClr val="000000"/>
                </a:solidFill>
              </a:rPr>
              <a:t>b. Focus sur le soutien aux collectivités pendant la crise sanitaire – 5</a:t>
            </a:r>
          </a:p>
        </p:txBody>
      </p:sp>
      <p:sp>
        <p:nvSpPr>
          <p:cNvPr id="7" name="TextShape 2"/>
          <p:cNvSpPr txBox="1"/>
          <p:nvPr/>
        </p:nvSpPr>
        <p:spPr>
          <a:xfrm>
            <a:off x="3534291" y="146934"/>
            <a:ext cx="5471640" cy="359640"/>
          </a:xfrm>
          <a:prstGeom prst="rect">
            <a:avLst/>
          </a:prstGeom>
          <a:noFill/>
          <a:ln>
            <a:noFill/>
          </a:ln>
        </p:spPr>
        <p:txBody>
          <a:bodyPr lIns="0" tIns="0" rIns="0" bIns="0">
            <a:noAutofit/>
          </a:bodyPr>
          <a:lstStyle/>
          <a:p>
            <a:pPr algn="r">
              <a:lnSpc>
                <a:spcPct val="100000"/>
              </a:lnSpc>
            </a:pPr>
            <a:r>
              <a:rPr lang="fr-FR" sz="750" b="1" spc="-1" dirty="0">
                <a:solidFill>
                  <a:srgbClr val="000000"/>
                </a:solidFill>
                <a:latin typeface="Arial"/>
              </a:rPr>
              <a:t>2</a:t>
            </a:r>
            <a:r>
              <a:rPr lang="fr-FR" sz="750" b="1" strike="noStrike" spc="-1" dirty="0">
                <a:solidFill>
                  <a:srgbClr val="000000"/>
                </a:solidFill>
                <a:latin typeface="Arial"/>
              </a:rPr>
              <a:t>. </a:t>
            </a:r>
            <a:r>
              <a:rPr lang="fr-FR" sz="750" b="1" spc="-1" dirty="0">
                <a:solidFill>
                  <a:srgbClr val="000000"/>
                </a:solidFill>
              </a:rPr>
              <a:t>Un soutien inédit aux collectivités pendant la crise</a:t>
            </a:r>
            <a:endParaRPr lang="fr-FR" sz="750" b="0" strike="noStrike" spc="-1" dirty="0">
              <a:solidFill>
                <a:srgbClr val="000000"/>
              </a:solidFill>
              <a:latin typeface="Arial"/>
            </a:endParaRPr>
          </a:p>
          <a:p>
            <a:pPr marL="360" lvl="1" algn="r">
              <a:buClr>
                <a:srgbClr val="000000"/>
              </a:buClr>
            </a:pPr>
            <a:r>
              <a:rPr lang="fr-FR" sz="750" spc="-1" dirty="0">
                <a:solidFill>
                  <a:srgbClr val="000000"/>
                </a:solidFill>
              </a:rPr>
              <a:t>b. Focus sur le soutien spécifique aux collectivités face à la pandémie</a:t>
            </a:r>
          </a:p>
        </p:txBody>
      </p:sp>
      <p:pic>
        <p:nvPicPr>
          <p:cNvPr id="8" name="Imag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5625" y="1440106"/>
            <a:ext cx="5225270" cy="1521614"/>
          </a:xfrm>
          <a:prstGeom prst="rect">
            <a:avLst/>
          </a:prstGeom>
        </p:spPr>
      </p:pic>
      <p:pic>
        <p:nvPicPr>
          <p:cNvPr id="9" name="Imag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86953" y="3302630"/>
            <a:ext cx="6896100" cy="1353629"/>
          </a:xfrm>
          <a:prstGeom prst="rect">
            <a:avLst/>
          </a:prstGeom>
        </p:spPr>
      </p:pic>
      <p:sp>
        <p:nvSpPr>
          <p:cNvPr id="10" name="ZoneTexte 9"/>
          <p:cNvSpPr txBox="1"/>
          <p:nvPr/>
        </p:nvSpPr>
        <p:spPr>
          <a:xfrm>
            <a:off x="344042" y="1440105"/>
            <a:ext cx="3469231" cy="1477328"/>
          </a:xfrm>
          <a:prstGeom prst="rect">
            <a:avLst/>
          </a:prstGeom>
          <a:noFill/>
        </p:spPr>
        <p:txBody>
          <a:bodyPr wrap="square" rtlCol="0">
            <a:spAutoFit/>
          </a:bodyPr>
          <a:lstStyle/>
          <a:p>
            <a:r>
              <a:rPr lang="fr-FR" sz="1000" b="1" dirty="0"/>
              <a:t>Des dispositifs de compensation des pertes de recettes subies en 2020 très complémentaires : </a:t>
            </a:r>
          </a:p>
          <a:p>
            <a:pPr algn="just"/>
            <a:endParaRPr lang="fr-FR" sz="1000" b="1" dirty="0"/>
          </a:p>
          <a:p>
            <a:pPr marL="171450" indent="-171450">
              <a:buFont typeface="Arial" panose="020B0604020202020204" pitchFamily="34" charset="0"/>
              <a:buChar char="•"/>
            </a:pPr>
            <a:r>
              <a:rPr lang="fr-FR" sz="1000" dirty="0"/>
              <a:t>les dispositifs de compensation des pertes de recettes subies en 2020 (filet de sécurité +volet SPA régies), ont </a:t>
            </a:r>
            <a:r>
              <a:rPr lang="fr-FR" sz="1000" b="1" dirty="0"/>
              <a:t>surtout bénéficié aux communes </a:t>
            </a:r>
            <a:r>
              <a:rPr lang="fr-FR" sz="1000" dirty="0"/>
              <a:t>(pour près de 65 % du montant) ;  </a:t>
            </a:r>
          </a:p>
          <a:p>
            <a:pPr marL="171450" indent="-171450">
              <a:buFont typeface="Arial" panose="020B0604020202020204" pitchFamily="34" charset="0"/>
              <a:buChar char="•"/>
            </a:pPr>
            <a:r>
              <a:rPr lang="fr-FR" sz="1000" dirty="0"/>
              <a:t>les EPCI à fiscalité propre ont bénéficié de près de </a:t>
            </a:r>
          </a:p>
          <a:p>
            <a:r>
              <a:rPr lang="fr-FR" sz="1000" dirty="0"/>
              <a:t>     30 % de ce soutien ;</a:t>
            </a:r>
          </a:p>
        </p:txBody>
      </p:sp>
      <p:sp>
        <p:nvSpPr>
          <p:cNvPr id="11" name="ZoneTexte 10"/>
          <p:cNvSpPr txBox="1"/>
          <p:nvPr/>
        </p:nvSpPr>
        <p:spPr>
          <a:xfrm>
            <a:off x="337265" y="2836816"/>
            <a:ext cx="3469230" cy="861774"/>
          </a:xfrm>
          <a:prstGeom prst="rect">
            <a:avLst/>
          </a:prstGeom>
          <a:noFill/>
        </p:spPr>
        <p:txBody>
          <a:bodyPr wrap="square" rtlCol="0">
            <a:spAutoFit/>
          </a:bodyPr>
          <a:lstStyle/>
          <a:p>
            <a:pPr marL="171450" indent="-171450">
              <a:buFont typeface="Arial" panose="020B0604020202020204" pitchFamily="34" charset="0"/>
              <a:buChar char="•"/>
            </a:pPr>
            <a:r>
              <a:rPr lang="fr-FR" sz="1000" dirty="0"/>
              <a:t>le dispositif de soutien aux pertes de recettes des services publics exploités en régie est complémentaire du filet de sécurité : </a:t>
            </a:r>
            <a:r>
              <a:rPr lang="fr-FR" sz="1000" b="1" dirty="0"/>
              <a:t>sur 5 176 communes bénéficiaires des dispositifs, seules 81 ont reçu une dotation au titre des deux mécanismes.</a:t>
            </a:r>
            <a:endParaRPr lang="fr-FR" sz="1000" dirty="0"/>
          </a:p>
        </p:txBody>
      </p:sp>
      <p:sp>
        <p:nvSpPr>
          <p:cNvPr id="12" name="TextShape 4"/>
          <p:cNvSpPr txBox="1"/>
          <p:nvPr/>
        </p:nvSpPr>
        <p:spPr>
          <a:xfrm>
            <a:off x="6264000" y="4783680"/>
            <a:ext cx="1349640" cy="359640"/>
          </a:xfrm>
          <a:prstGeom prst="rect">
            <a:avLst/>
          </a:prstGeom>
          <a:noFill/>
          <a:ln>
            <a:noFill/>
          </a:ln>
        </p:spPr>
        <p:txBody>
          <a:bodyPr lIns="0" tIns="0" rIns="0" bIns="0" anchor="ctr">
            <a:noAutofit/>
          </a:bodyPr>
          <a:lstStyle>
            <a:defPPr>
              <a:defRPr lang="fr-FR"/>
            </a:defPPr>
            <a:lvl1pPr algn="r">
              <a:lnSpc>
                <a:spcPct val="100000"/>
              </a:lnSpc>
              <a:defRPr sz="750" b="1" strike="noStrike" spc="-1">
                <a:solidFill>
                  <a:srgbClr val="000000"/>
                </a:solidFill>
                <a:latin typeface="Arial"/>
              </a:defRPr>
            </a:lvl1pPr>
          </a:lstStyle>
          <a:p>
            <a:r>
              <a:rPr lang="fr-FR" dirty="0"/>
              <a:t>12</a:t>
            </a:r>
          </a:p>
        </p:txBody>
      </p:sp>
    </p:spTree>
    <p:extLst>
      <p:ext uri="{BB962C8B-B14F-4D97-AF65-F5344CB8AC3E}">
        <p14:creationId xmlns:p14="http://schemas.microsoft.com/office/powerpoint/2010/main" val="38908578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352640" y="614942"/>
            <a:ext cx="8486560" cy="775597"/>
          </a:xfrm>
          <a:prstGeom prst="rect">
            <a:avLst/>
          </a:prstGeom>
        </p:spPr>
        <p:txBody>
          <a:bodyPr wrap="square" lIns="0" tIns="0" rIns="0" bIns="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800" b="1" spc="-1" dirty="0">
                <a:solidFill>
                  <a:srgbClr val="000000"/>
                </a:solidFill>
              </a:rPr>
              <a:t>b. Focus sur le soutien aux collectivités pendant la crise sanitaire – 6</a:t>
            </a:r>
          </a:p>
        </p:txBody>
      </p:sp>
      <p:sp>
        <p:nvSpPr>
          <p:cNvPr id="5" name="TextShape 2"/>
          <p:cNvSpPr txBox="1"/>
          <p:nvPr/>
        </p:nvSpPr>
        <p:spPr>
          <a:xfrm>
            <a:off x="3534291" y="146934"/>
            <a:ext cx="5471640" cy="359640"/>
          </a:xfrm>
          <a:prstGeom prst="rect">
            <a:avLst/>
          </a:prstGeom>
          <a:noFill/>
          <a:ln>
            <a:noFill/>
          </a:ln>
        </p:spPr>
        <p:txBody>
          <a:bodyPr lIns="0" tIns="0" rIns="0" bIns="0">
            <a:noAutofit/>
          </a:bodyPr>
          <a:lstStyle/>
          <a:p>
            <a:pPr algn="r">
              <a:lnSpc>
                <a:spcPct val="100000"/>
              </a:lnSpc>
            </a:pPr>
            <a:r>
              <a:rPr lang="fr-FR" sz="750" b="1" spc="-1" dirty="0">
                <a:solidFill>
                  <a:srgbClr val="000000"/>
                </a:solidFill>
                <a:latin typeface="Arial"/>
              </a:rPr>
              <a:t>2</a:t>
            </a:r>
            <a:r>
              <a:rPr lang="fr-FR" sz="750" b="1" strike="noStrike" spc="-1" dirty="0">
                <a:solidFill>
                  <a:srgbClr val="000000"/>
                </a:solidFill>
                <a:latin typeface="Arial"/>
              </a:rPr>
              <a:t>. </a:t>
            </a:r>
            <a:r>
              <a:rPr lang="fr-FR" sz="750" b="1" spc="-1" dirty="0">
                <a:solidFill>
                  <a:srgbClr val="000000"/>
                </a:solidFill>
              </a:rPr>
              <a:t>Un soutien inédit aux collectivités pendant la crise</a:t>
            </a:r>
            <a:endParaRPr lang="fr-FR" sz="750" b="0" strike="noStrike" spc="-1" dirty="0">
              <a:solidFill>
                <a:srgbClr val="000000"/>
              </a:solidFill>
              <a:latin typeface="Arial"/>
            </a:endParaRPr>
          </a:p>
          <a:p>
            <a:pPr marL="360" lvl="1" algn="r">
              <a:buClr>
                <a:srgbClr val="000000"/>
              </a:buClr>
            </a:pPr>
            <a:r>
              <a:rPr lang="fr-FR" sz="750" spc="-1" dirty="0">
                <a:solidFill>
                  <a:srgbClr val="000000"/>
                </a:solidFill>
              </a:rPr>
              <a:t>b. Focus sur le soutien spécifique aux collectivités face à la pandémie</a:t>
            </a:r>
          </a:p>
        </p:txBody>
      </p:sp>
      <p:graphicFrame>
        <p:nvGraphicFramePr>
          <p:cNvPr id="6" name="Graphique 5"/>
          <p:cNvGraphicFramePr>
            <a:graphicFrameLocks/>
          </p:cNvGraphicFramePr>
          <p:nvPr>
            <p:extLst>
              <p:ext uri="{D42A27DB-BD31-4B8C-83A1-F6EECF244321}">
                <p14:modId xmlns:p14="http://schemas.microsoft.com/office/powerpoint/2010/main" val="1461983389"/>
              </p:ext>
            </p:extLst>
          </p:nvPr>
        </p:nvGraphicFramePr>
        <p:xfrm>
          <a:off x="4247304" y="566196"/>
          <a:ext cx="4565458" cy="2151230"/>
        </p:xfrm>
        <a:graphic>
          <a:graphicData uri="http://schemas.openxmlformats.org/drawingml/2006/chart">
            <c:chart xmlns:c="http://schemas.openxmlformats.org/drawingml/2006/chart" xmlns:r="http://schemas.openxmlformats.org/officeDocument/2006/relationships" r:id="rId2"/>
          </a:graphicData>
        </a:graphic>
      </p:graphicFrame>
      <p:sp>
        <p:nvSpPr>
          <p:cNvPr id="7" name="ZoneTexte 6"/>
          <p:cNvSpPr txBox="1"/>
          <p:nvPr/>
        </p:nvSpPr>
        <p:spPr>
          <a:xfrm>
            <a:off x="377140" y="1400571"/>
            <a:ext cx="3314485" cy="3170099"/>
          </a:xfrm>
          <a:prstGeom prst="rect">
            <a:avLst/>
          </a:prstGeom>
          <a:noFill/>
        </p:spPr>
        <p:txBody>
          <a:bodyPr wrap="square" rtlCol="0">
            <a:spAutoFit/>
          </a:bodyPr>
          <a:lstStyle/>
          <a:p>
            <a:r>
              <a:rPr lang="fr-FR" sz="1000" b="1" dirty="0"/>
              <a:t>Ces deux dispositifs ont largement bénéficié aux petites communes : </a:t>
            </a:r>
          </a:p>
          <a:p>
            <a:pPr marL="171450" indent="-171450">
              <a:buFont typeface="Arial" panose="020B0604020202020204" pitchFamily="34" charset="0"/>
              <a:buChar char="•"/>
            </a:pPr>
            <a:r>
              <a:rPr lang="fr-FR" sz="1000" dirty="0"/>
              <a:t>les communes de moins de 3 500 habitants ont bénéficié de 30 % du montant total, avec 8 % pour les communes de moins de 500 habitants ; les communes de moins de 500 habitants représentent près de 60 % des bénéficiaires ; </a:t>
            </a:r>
          </a:p>
          <a:p>
            <a:pPr marL="171450" indent="-171450">
              <a:buFont typeface="Arial" panose="020B0604020202020204" pitchFamily="34" charset="0"/>
              <a:buChar char="•"/>
            </a:pPr>
            <a:r>
              <a:rPr lang="fr-FR" sz="1000" dirty="0"/>
              <a:t>les communes de + 10 000 habitants ont bénéficié d’environ 45 % du montant total. </a:t>
            </a:r>
          </a:p>
          <a:p>
            <a:pPr marL="171450" indent="-171450">
              <a:buFont typeface="Arial" panose="020B0604020202020204" pitchFamily="34" charset="0"/>
              <a:buChar char="•"/>
            </a:pPr>
            <a:endParaRPr lang="fr-FR" sz="1000" dirty="0"/>
          </a:p>
          <a:p>
            <a:endParaRPr lang="fr-FR" sz="1000" dirty="0"/>
          </a:p>
          <a:p>
            <a:r>
              <a:rPr lang="fr-FR" sz="1000" b="1" dirty="0"/>
              <a:t>Un ciblage efficace des collectivités fragiles : </a:t>
            </a:r>
          </a:p>
          <a:p>
            <a:pPr marL="171450" indent="-171450">
              <a:buFont typeface="Arial" panose="020B0604020202020204" pitchFamily="34" charset="0"/>
              <a:buChar char="•"/>
            </a:pPr>
            <a:r>
              <a:rPr lang="fr-FR" sz="1000" dirty="0"/>
              <a:t>les bénéficiaires des dispositifs ont connu une dégradation de leur CAF (avant soutien) plus importante que les autres en 2020 (-20 % contre       -7 %) ; </a:t>
            </a:r>
          </a:p>
          <a:p>
            <a:pPr marL="171450" indent="-171450">
              <a:buFont typeface="Arial" panose="020B0604020202020204" pitchFamily="34" charset="0"/>
              <a:buChar char="•"/>
            </a:pPr>
            <a:r>
              <a:rPr lang="fr-FR" sz="1000" dirty="0"/>
              <a:t>la situation de ces collectivités s’est redressée plus favorablement en 2021 : croissance de la CAF de +15 % contre +9 % pour le total.  </a:t>
            </a:r>
          </a:p>
          <a:p>
            <a:pPr marL="171450" indent="-171450">
              <a:buFont typeface="Arial" panose="020B0604020202020204" pitchFamily="34" charset="0"/>
              <a:buChar char="•"/>
            </a:pPr>
            <a:endParaRPr lang="fr-FR" sz="1000" dirty="0"/>
          </a:p>
        </p:txBody>
      </p:sp>
      <p:pic>
        <p:nvPicPr>
          <p:cNvPr id="10" name="Image 9"/>
          <p:cNvPicPr>
            <a:picLocks noChangeAspect="1"/>
          </p:cNvPicPr>
          <p:nvPr/>
        </p:nvPicPr>
        <p:blipFill>
          <a:blip r:embed="rId3"/>
          <a:stretch>
            <a:fillRect/>
          </a:stretch>
        </p:blipFill>
        <p:spPr>
          <a:xfrm>
            <a:off x="3739377" y="2803312"/>
            <a:ext cx="5073385" cy="1767358"/>
          </a:xfrm>
          <a:prstGeom prst="rect">
            <a:avLst/>
          </a:prstGeom>
        </p:spPr>
      </p:pic>
      <p:sp>
        <p:nvSpPr>
          <p:cNvPr id="8" name="TextShape 4"/>
          <p:cNvSpPr txBox="1"/>
          <p:nvPr/>
        </p:nvSpPr>
        <p:spPr>
          <a:xfrm>
            <a:off x="6264000" y="4783680"/>
            <a:ext cx="1349640" cy="359640"/>
          </a:xfrm>
          <a:prstGeom prst="rect">
            <a:avLst/>
          </a:prstGeom>
          <a:noFill/>
          <a:ln>
            <a:noFill/>
          </a:ln>
        </p:spPr>
        <p:txBody>
          <a:bodyPr lIns="0" tIns="0" rIns="0" bIns="0" anchor="ctr">
            <a:noAutofit/>
          </a:bodyPr>
          <a:lstStyle>
            <a:defPPr>
              <a:defRPr lang="fr-FR"/>
            </a:defPPr>
            <a:lvl1pPr algn="r">
              <a:lnSpc>
                <a:spcPct val="100000"/>
              </a:lnSpc>
              <a:defRPr sz="750" b="1" strike="noStrike" spc="-1">
                <a:solidFill>
                  <a:srgbClr val="000000"/>
                </a:solidFill>
                <a:latin typeface="Arial"/>
              </a:defRPr>
            </a:lvl1pPr>
          </a:lstStyle>
          <a:p>
            <a:r>
              <a:rPr lang="fr-FR" dirty="0"/>
              <a:t>13</a:t>
            </a:r>
          </a:p>
        </p:txBody>
      </p:sp>
    </p:spTree>
    <p:extLst>
      <p:ext uri="{BB962C8B-B14F-4D97-AF65-F5344CB8AC3E}">
        <p14:creationId xmlns:p14="http://schemas.microsoft.com/office/powerpoint/2010/main" val="36723570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360000" y="536355"/>
            <a:ext cx="8423640" cy="775597"/>
          </a:xfrm>
          <a:prstGeom prst="rect">
            <a:avLst/>
          </a:prstGeom>
        </p:spPr>
        <p:txBody>
          <a:bodyPr lIns="0" tIns="0" rIns="0" bIns="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800" b="1" spc="-1" dirty="0">
                <a:solidFill>
                  <a:srgbClr val="000000"/>
                </a:solidFill>
              </a:rPr>
              <a:t>b. Focus sur le soutien aux collectivités pendant la crise sanitaire – 8</a:t>
            </a:r>
          </a:p>
        </p:txBody>
      </p:sp>
      <p:sp>
        <p:nvSpPr>
          <p:cNvPr id="7" name="TextShape 2"/>
          <p:cNvSpPr txBox="1"/>
          <p:nvPr/>
        </p:nvSpPr>
        <p:spPr>
          <a:xfrm>
            <a:off x="3312000" y="180000"/>
            <a:ext cx="5471640" cy="359640"/>
          </a:xfrm>
          <a:prstGeom prst="rect">
            <a:avLst/>
          </a:prstGeom>
          <a:noFill/>
          <a:ln>
            <a:noFill/>
          </a:ln>
        </p:spPr>
        <p:txBody>
          <a:bodyPr lIns="0" tIns="0" rIns="0" bIns="0">
            <a:noAutofit/>
          </a:bodyPr>
          <a:lstStyle/>
          <a:p>
            <a:pPr algn="r">
              <a:lnSpc>
                <a:spcPct val="100000"/>
              </a:lnSpc>
            </a:pPr>
            <a:r>
              <a:rPr lang="fr-FR" sz="750" b="1" spc="-1" dirty="0">
                <a:solidFill>
                  <a:srgbClr val="000000"/>
                </a:solidFill>
                <a:latin typeface="Arial"/>
              </a:rPr>
              <a:t>2</a:t>
            </a:r>
            <a:r>
              <a:rPr lang="fr-FR" sz="750" b="1" strike="noStrike" spc="-1" dirty="0">
                <a:solidFill>
                  <a:srgbClr val="000000"/>
                </a:solidFill>
                <a:latin typeface="Arial"/>
              </a:rPr>
              <a:t>. </a:t>
            </a:r>
            <a:r>
              <a:rPr lang="fr-FR" sz="750" b="1" spc="-1" dirty="0">
                <a:solidFill>
                  <a:srgbClr val="000000"/>
                </a:solidFill>
              </a:rPr>
              <a:t>Un soutien inédit aux collectivités pendant la crise</a:t>
            </a:r>
            <a:endParaRPr lang="fr-FR" sz="750" b="0" strike="noStrike" spc="-1" dirty="0">
              <a:solidFill>
                <a:srgbClr val="000000"/>
              </a:solidFill>
              <a:latin typeface="Arial"/>
            </a:endParaRPr>
          </a:p>
          <a:p>
            <a:pPr marL="360" lvl="1" algn="r">
              <a:buClr>
                <a:srgbClr val="000000"/>
              </a:buClr>
            </a:pPr>
            <a:r>
              <a:rPr lang="fr-FR" sz="750" spc="-1" dirty="0">
                <a:solidFill>
                  <a:srgbClr val="000000"/>
                </a:solidFill>
              </a:rPr>
              <a:t>b. Focus sur le soutien spécifique aux collectivités face à la pandémie</a:t>
            </a:r>
          </a:p>
        </p:txBody>
      </p:sp>
      <p:sp>
        <p:nvSpPr>
          <p:cNvPr id="8" name="TextShape 5"/>
          <p:cNvSpPr txBox="1"/>
          <p:nvPr/>
        </p:nvSpPr>
        <p:spPr>
          <a:xfrm>
            <a:off x="360000" y="1315237"/>
            <a:ext cx="8423640" cy="3221222"/>
          </a:xfrm>
          <a:prstGeom prst="rect">
            <a:avLst/>
          </a:prstGeom>
          <a:noFill/>
          <a:ln>
            <a:noFill/>
          </a:ln>
        </p:spPr>
        <p:txBody>
          <a:bodyPr lIns="0" tIns="0" rIns="0" bIns="0">
            <a:noAutofit/>
          </a:bodyPr>
          <a:lstStyle/>
          <a:p>
            <a:pPr algn="just">
              <a:lnSpc>
                <a:spcPct val="100000"/>
              </a:lnSpc>
              <a:spcAft>
                <a:spcPts val="499"/>
              </a:spcAft>
            </a:pPr>
            <a:r>
              <a:rPr lang="fr-FR" sz="1000" b="1" strike="noStrike" spc="-1" dirty="0">
                <a:solidFill>
                  <a:srgbClr val="000000"/>
                </a:solidFill>
                <a:latin typeface="Arial"/>
              </a:rPr>
              <a:t>Les dotations de soutien exceptionnel à l’investissement local (2,5 Md€) : </a:t>
            </a:r>
          </a:p>
          <a:p>
            <a:pPr marL="171450" indent="-171450" algn="just">
              <a:lnSpc>
                <a:spcPct val="100000"/>
              </a:lnSpc>
              <a:spcAft>
                <a:spcPts val="499"/>
              </a:spcAft>
              <a:buFont typeface="Arial" panose="020B0604020202020204" pitchFamily="34" charset="0"/>
              <a:buChar char="•"/>
            </a:pPr>
            <a:r>
              <a:rPr lang="fr-FR" sz="1000" spc="-1" dirty="0">
                <a:solidFill>
                  <a:srgbClr val="000000"/>
                </a:solidFill>
                <a:latin typeface="Arial"/>
              </a:rPr>
              <a:t>Ces dotations se sont ajoutées à un niveau historiquement élevé des dotations de droit commun (2 Md€ en AE) et du FCTVA (6,7 Md€ en 2021), portant le soutien de l’État à </a:t>
            </a:r>
            <a:r>
              <a:rPr lang="fr-FR" sz="1000" b="1" spc="-1" dirty="0">
                <a:solidFill>
                  <a:srgbClr val="000000"/>
                </a:solidFill>
                <a:latin typeface="Arial"/>
              </a:rPr>
              <a:t>près 20 Md€ en 2020 et 2021 </a:t>
            </a:r>
            <a:r>
              <a:rPr lang="fr-FR" sz="1000" spc="-1" dirty="0">
                <a:solidFill>
                  <a:srgbClr val="000000"/>
                </a:solidFill>
                <a:latin typeface="Arial"/>
              </a:rPr>
              <a:t>; </a:t>
            </a:r>
            <a:endParaRPr lang="fr-FR" sz="1000" strike="noStrike" spc="-1" dirty="0">
              <a:solidFill>
                <a:srgbClr val="000000"/>
              </a:solidFill>
              <a:latin typeface="Arial"/>
            </a:endParaRPr>
          </a:p>
          <a:p>
            <a:pPr marL="171450" indent="-171450" algn="just">
              <a:lnSpc>
                <a:spcPct val="100000"/>
              </a:lnSpc>
              <a:spcAft>
                <a:spcPts val="499"/>
              </a:spcAft>
              <a:buFont typeface="Arial" panose="020B0604020202020204" pitchFamily="34" charset="0"/>
              <a:buChar char="•"/>
            </a:pPr>
            <a:r>
              <a:rPr lang="fr-FR" sz="1000" spc="-1" dirty="0">
                <a:solidFill>
                  <a:srgbClr val="000000"/>
                </a:solidFill>
                <a:latin typeface="Arial"/>
              </a:rPr>
              <a:t>Trois nouvelles dotations pour un montant total de 2,5 Md€ : DSIL exceptionnelle (LFR 3 pour 2020, 950 M€ en AE), </a:t>
            </a:r>
            <a:r>
              <a:rPr lang="fr-FR" sz="1000" strike="noStrike" spc="-1" dirty="0">
                <a:solidFill>
                  <a:srgbClr val="000000"/>
                </a:solidFill>
                <a:latin typeface="Arial"/>
              </a:rPr>
              <a:t>dotation de rénovation thermique des bâtiments publics des collectivités du bloc communal et des départements (LFI pour 2021, 950 M€ en AE) </a:t>
            </a:r>
            <a:r>
              <a:rPr lang="fr-FR" sz="1000" spc="-1" dirty="0">
                <a:solidFill>
                  <a:srgbClr val="000000"/>
                </a:solidFill>
                <a:latin typeface="Arial"/>
              </a:rPr>
              <a:t>et dotation régionale d’investissement (LFI pour 2021, 600 M€ en AE) ; </a:t>
            </a:r>
          </a:p>
          <a:p>
            <a:pPr marL="171450" indent="-171450" algn="just">
              <a:lnSpc>
                <a:spcPct val="100000"/>
              </a:lnSpc>
              <a:spcAft>
                <a:spcPts val="499"/>
              </a:spcAft>
              <a:buFont typeface="Arial" panose="020B0604020202020204" pitchFamily="34" charset="0"/>
              <a:buChar char="•"/>
            </a:pPr>
            <a:r>
              <a:rPr lang="fr-FR" sz="1000" spc="-1" dirty="0">
                <a:solidFill>
                  <a:srgbClr val="000000"/>
                </a:solidFill>
                <a:latin typeface="Arial"/>
              </a:rPr>
              <a:t>99 % des AE ont été consommés fin 2021 et 15 % des CP. </a:t>
            </a:r>
          </a:p>
          <a:p>
            <a:pPr algn="just">
              <a:lnSpc>
                <a:spcPct val="100000"/>
              </a:lnSpc>
              <a:spcAft>
                <a:spcPts val="499"/>
              </a:spcAft>
            </a:pPr>
            <a:endParaRPr lang="fr-FR" sz="100" strike="noStrike" spc="-1" dirty="0">
              <a:solidFill>
                <a:srgbClr val="000000"/>
              </a:solidFill>
              <a:latin typeface="Arial"/>
            </a:endParaRPr>
          </a:p>
          <a:p>
            <a:pPr algn="just">
              <a:lnSpc>
                <a:spcPct val="100000"/>
              </a:lnSpc>
              <a:spcAft>
                <a:spcPts val="499"/>
              </a:spcAft>
            </a:pPr>
            <a:r>
              <a:rPr lang="fr-FR" sz="1000" b="1" strike="noStrike" spc="-1" dirty="0">
                <a:solidFill>
                  <a:srgbClr val="000000"/>
                </a:solidFill>
                <a:latin typeface="Arial"/>
              </a:rPr>
              <a:t>Les mesures sectorielles bénéficiant aux collectivités territoriales dans le cadre du plan de relance (3,4 Md€) : </a:t>
            </a:r>
          </a:p>
          <a:p>
            <a:pPr marL="171450" indent="-171450" algn="just">
              <a:lnSpc>
                <a:spcPct val="100000"/>
              </a:lnSpc>
              <a:spcAft>
                <a:spcPts val="499"/>
              </a:spcAft>
              <a:buFont typeface="Arial" panose="020B0604020202020204" pitchFamily="34" charset="0"/>
              <a:buChar char="•"/>
            </a:pPr>
            <a:r>
              <a:rPr lang="fr-FR" sz="1000" spc="-1" dirty="0">
                <a:solidFill>
                  <a:srgbClr val="000000"/>
                </a:solidFill>
                <a:latin typeface="Arial"/>
              </a:rPr>
              <a:t>Environ 25 mesures du plan de relance bénéficient aux différentes strates de collectivités ; </a:t>
            </a:r>
          </a:p>
          <a:p>
            <a:pPr marL="171450" indent="-171450" algn="just">
              <a:lnSpc>
                <a:spcPct val="100000"/>
              </a:lnSpc>
              <a:spcAft>
                <a:spcPts val="499"/>
              </a:spcAft>
              <a:buFont typeface="Arial" panose="020B0604020202020204" pitchFamily="34" charset="0"/>
              <a:buChar char="•"/>
            </a:pPr>
            <a:r>
              <a:rPr lang="fr-FR" sz="1000" spc="-1" dirty="0">
                <a:solidFill>
                  <a:srgbClr val="000000"/>
                </a:solidFill>
                <a:latin typeface="Arial"/>
              </a:rPr>
              <a:t>Par exemple, des investissements pour les transports en commun en Île-de-France et en province (1 Md€ d’AE consommés), fonds de recyclage des friches (300 M€ d’AE consommés). </a:t>
            </a:r>
          </a:p>
          <a:p>
            <a:pPr marL="171450" indent="-171450" algn="just">
              <a:lnSpc>
                <a:spcPct val="100000"/>
              </a:lnSpc>
              <a:spcAft>
                <a:spcPts val="499"/>
              </a:spcAft>
              <a:buFont typeface="Arial" panose="020B0604020202020204" pitchFamily="34" charset="0"/>
              <a:buChar char="•"/>
            </a:pPr>
            <a:endParaRPr lang="fr-FR" sz="100" b="0" strike="noStrike" spc="-1" dirty="0">
              <a:solidFill>
                <a:srgbClr val="000000"/>
              </a:solidFill>
              <a:latin typeface="Arial"/>
            </a:endParaRPr>
          </a:p>
          <a:p>
            <a:pPr algn="just">
              <a:lnSpc>
                <a:spcPct val="100000"/>
              </a:lnSpc>
              <a:spcAft>
                <a:spcPts val="499"/>
              </a:spcAft>
            </a:pPr>
            <a:r>
              <a:rPr lang="fr-FR" sz="1000" b="1" spc="-1" dirty="0">
                <a:solidFill>
                  <a:srgbClr val="000000"/>
                </a:solidFill>
                <a:latin typeface="Arial"/>
              </a:rPr>
              <a:t>Le soutien aux charges exceptionnelles pendant la crise (0,6 Md€) : </a:t>
            </a:r>
          </a:p>
          <a:p>
            <a:pPr marL="171450" indent="-171450" algn="just">
              <a:lnSpc>
                <a:spcPct val="100000"/>
              </a:lnSpc>
              <a:spcAft>
                <a:spcPts val="499"/>
              </a:spcAft>
              <a:buFont typeface="Arial" panose="020B0604020202020204" pitchFamily="34" charset="0"/>
              <a:buChar char="•"/>
            </a:pPr>
            <a:r>
              <a:rPr lang="fr-FR" sz="1000" strike="noStrike" spc="-1" dirty="0">
                <a:solidFill>
                  <a:srgbClr val="000000"/>
                </a:solidFill>
                <a:latin typeface="Arial"/>
              </a:rPr>
              <a:t>315 M€ de fonds de stabilisation pour les départements ; </a:t>
            </a:r>
          </a:p>
          <a:p>
            <a:pPr marL="171450" indent="-171450" algn="just">
              <a:lnSpc>
                <a:spcPct val="100000"/>
              </a:lnSpc>
              <a:spcAft>
                <a:spcPts val="499"/>
              </a:spcAft>
              <a:buFont typeface="Arial" panose="020B0604020202020204" pitchFamily="34" charset="0"/>
              <a:buChar char="•"/>
            </a:pPr>
            <a:r>
              <a:rPr lang="fr-FR" sz="1000" spc="-1" dirty="0">
                <a:solidFill>
                  <a:srgbClr val="000000"/>
                </a:solidFill>
                <a:latin typeface="Arial"/>
              </a:rPr>
              <a:t>228 M€ de concours pour l’acquisition de masques grand public et environ 100 M€ à venir pour l’achat de capteurs CO</a:t>
            </a:r>
            <a:r>
              <a:rPr lang="fr-FR" sz="500" spc="-1" dirty="0">
                <a:solidFill>
                  <a:srgbClr val="000000"/>
                </a:solidFill>
                <a:latin typeface="Arial"/>
              </a:rPr>
              <a:t>2 </a:t>
            </a:r>
            <a:r>
              <a:rPr lang="fr-FR" sz="1000" spc="-1" dirty="0">
                <a:solidFill>
                  <a:srgbClr val="000000"/>
                </a:solidFill>
                <a:latin typeface="Arial"/>
              </a:rPr>
              <a:t>;</a:t>
            </a:r>
          </a:p>
          <a:p>
            <a:pPr marL="171450" indent="-171450" algn="just">
              <a:lnSpc>
                <a:spcPct val="100000"/>
              </a:lnSpc>
              <a:spcAft>
                <a:spcPts val="499"/>
              </a:spcAft>
              <a:buFont typeface="Arial" panose="020B0604020202020204" pitchFamily="34" charset="0"/>
              <a:buChar char="•"/>
            </a:pPr>
            <a:r>
              <a:rPr lang="fr-FR" sz="1000" spc="-1" dirty="0">
                <a:solidFill>
                  <a:srgbClr val="000000"/>
                </a:solidFill>
                <a:latin typeface="Arial"/>
              </a:rPr>
              <a:t>un financement partiel des centres de vaccination des collectivités (60 M€ via le fonds d’intervention régional et 160 M€ par Santé publique France + prise en charge du coût des vaccins par l’État) ; </a:t>
            </a:r>
          </a:p>
          <a:p>
            <a:pPr marL="171450" indent="-171450" algn="just">
              <a:lnSpc>
                <a:spcPct val="100000"/>
              </a:lnSpc>
              <a:spcAft>
                <a:spcPts val="499"/>
              </a:spcAft>
              <a:buFont typeface="Arial" panose="020B0604020202020204" pitchFamily="34" charset="0"/>
              <a:buChar char="•"/>
            </a:pPr>
            <a:r>
              <a:rPr lang="fr-FR" sz="1000" strike="noStrike" spc="-1" dirty="0">
                <a:solidFill>
                  <a:srgbClr val="000000"/>
                </a:solidFill>
                <a:latin typeface="Arial"/>
              </a:rPr>
              <a:t>51 M€ de prise en charge à 50 % de dégrèvement de CFE</a:t>
            </a:r>
            <a:r>
              <a:rPr lang="fr-FR" sz="1000" spc="-1" dirty="0">
                <a:solidFill>
                  <a:srgbClr val="000000"/>
                </a:solidFill>
                <a:latin typeface="Arial"/>
              </a:rPr>
              <a:t>. </a:t>
            </a:r>
          </a:p>
        </p:txBody>
      </p:sp>
      <p:sp>
        <p:nvSpPr>
          <p:cNvPr id="5" name="Ellipse 4">
            <a:extLst>
              <a:ext uri="{FF2B5EF4-FFF2-40B4-BE49-F238E27FC236}">
                <a16:creationId xmlns:a16="http://schemas.microsoft.com/office/drawing/2014/main" id="{C92AC084-5CFC-43E5-971C-E2D80D83445C}"/>
              </a:ext>
            </a:extLst>
          </p:cNvPr>
          <p:cNvSpPr/>
          <p:nvPr/>
        </p:nvSpPr>
        <p:spPr>
          <a:xfrm>
            <a:off x="112094" y="1311952"/>
            <a:ext cx="180000" cy="177021"/>
          </a:xfrm>
          <a:prstGeom prst="ellipse">
            <a:avLst/>
          </a:prstGeom>
          <a:solidFill>
            <a:schemeClr val="accent4"/>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800" b="1" dirty="0">
                <a:solidFill>
                  <a:schemeClr val="bg1"/>
                </a:solidFill>
              </a:rPr>
              <a:t>3</a:t>
            </a:r>
          </a:p>
        </p:txBody>
      </p:sp>
      <p:sp>
        <p:nvSpPr>
          <p:cNvPr id="6" name="Ellipse 5">
            <a:extLst>
              <a:ext uri="{FF2B5EF4-FFF2-40B4-BE49-F238E27FC236}">
                <a16:creationId xmlns:a16="http://schemas.microsoft.com/office/drawing/2014/main" id="{C92AC084-5CFC-43E5-971C-E2D80D83445C}"/>
              </a:ext>
            </a:extLst>
          </p:cNvPr>
          <p:cNvSpPr/>
          <p:nvPr/>
        </p:nvSpPr>
        <p:spPr>
          <a:xfrm>
            <a:off x="112094" y="2690038"/>
            <a:ext cx="180000" cy="177021"/>
          </a:xfrm>
          <a:prstGeom prst="ellipse">
            <a:avLst/>
          </a:prstGeom>
          <a:solidFill>
            <a:schemeClr val="accent4"/>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800" b="1" dirty="0">
                <a:solidFill>
                  <a:schemeClr val="bg1"/>
                </a:solidFill>
              </a:rPr>
              <a:t>4</a:t>
            </a:r>
          </a:p>
        </p:txBody>
      </p:sp>
      <p:sp>
        <p:nvSpPr>
          <p:cNvPr id="9" name="Ellipse 8">
            <a:extLst>
              <a:ext uri="{FF2B5EF4-FFF2-40B4-BE49-F238E27FC236}">
                <a16:creationId xmlns:a16="http://schemas.microsoft.com/office/drawing/2014/main" id="{C92AC084-5CFC-43E5-971C-E2D80D83445C}"/>
              </a:ext>
            </a:extLst>
          </p:cNvPr>
          <p:cNvSpPr/>
          <p:nvPr/>
        </p:nvSpPr>
        <p:spPr>
          <a:xfrm>
            <a:off x="112094" y="3590892"/>
            <a:ext cx="180000" cy="177021"/>
          </a:xfrm>
          <a:prstGeom prst="ellipse">
            <a:avLst/>
          </a:prstGeom>
          <a:solidFill>
            <a:schemeClr val="accent4"/>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800" b="1" dirty="0">
                <a:solidFill>
                  <a:schemeClr val="bg1"/>
                </a:solidFill>
              </a:rPr>
              <a:t>5</a:t>
            </a:r>
          </a:p>
        </p:txBody>
      </p:sp>
      <p:sp>
        <p:nvSpPr>
          <p:cNvPr id="10" name="TextShape 4"/>
          <p:cNvSpPr txBox="1"/>
          <p:nvPr/>
        </p:nvSpPr>
        <p:spPr>
          <a:xfrm>
            <a:off x="6264000" y="4783680"/>
            <a:ext cx="1349640" cy="359640"/>
          </a:xfrm>
          <a:prstGeom prst="rect">
            <a:avLst/>
          </a:prstGeom>
          <a:noFill/>
          <a:ln>
            <a:noFill/>
          </a:ln>
        </p:spPr>
        <p:txBody>
          <a:bodyPr lIns="0" tIns="0" rIns="0" bIns="0" anchor="ctr">
            <a:noAutofit/>
          </a:bodyPr>
          <a:lstStyle>
            <a:defPPr>
              <a:defRPr lang="fr-FR"/>
            </a:defPPr>
            <a:lvl1pPr algn="r">
              <a:lnSpc>
                <a:spcPct val="100000"/>
              </a:lnSpc>
              <a:defRPr sz="750" b="1" strike="noStrike" spc="-1">
                <a:solidFill>
                  <a:srgbClr val="000000"/>
                </a:solidFill>
                <a:latin typeface="Arial"/>
              </a:defRPr>
            </a:lvl1pPr>
          </a:lstStyle>
          <a:p>
            <a:r>
              <a:rPr lang="fr-FR" dirty="0"/>
              <a:t>14</a:t>
            </a:r>
          </a:p>
        </p:txBody>
      </p:sp>
    </p:spTree>
    <p:extLst>
      <p:ext uri="{BB962C8B-B14F-4D97-AF65-F5344CB8AC3E}">
        <p14:creationId xmlns:p14="http://schemas.microsoft.com/office/powerpoint/2010/main" val="5216991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Shape 5"/>
          <p:cNvSpPr txBox="1"/>
          <p:nvPr/>
        </p:nvSpPr>
        <p:spPr>
          <a:xfrm>
            <a:off x="4864422" y="1348537"/>
            <a:ext cx="3770520" cy="2437756"/>
          </a:xfrm>
          <a:prstGeom prst="rect">
            <a:avLst/>
          </a:prstGeom>
          <a:noFill/>
          <a:ln>
            <a:noFill/>
          </a:ln>
        </p:spPr>
        <p:txBody>
          <a:bodyPr lIns="0" tIns="0" rIns="0" bIns="0" numCol="1">
            <a:noAutofit/>
          </a:bodyPr>
          <a:lstStyle/>
          <a:p>
            <a:pPr algn="just">
              <a:lnSpc>
                <a:spcPct val="100000"/>
              </a:lnSpc>
              <a:spcAft>
                <a:spcPts val="499"/>
              </a:spcAft>
            </a:pPr>
            <a:endParaRPr lang="fr-FR" sz="1000" b="1" spc="-1" dirty="0">
              <a:solidFill>
                <a:srgbClr val="000000"/>
              </a:solidFill>
              <a:latin typeface="Arial"/>
            </a:endParaRPr>
          </a:p>
          <a:p>
            <a:pPr>
              <a:lnSpc>
                <a:spcPct val="100000"/>
              </a:lnSpc>
              <a:spcAft>
                <a:spcPts val="499"/>
              </a:spcAft>
            </a:pPr>
            <a:r>
              <a:rPr lang="fr-FR" sz="1000" b="1" strike="noStrike" spc="-1" dirty="0">
                <a:solidFill>
                  <a:srgbClr val="000000"/>
                </a:solidFill>
                <a:latin typeface="Arial"/>
              </a:rPr>
              <a:t>Des pactes territoriaux ciblés sur les territoires les plus fragiles</a:t>
            </a:r>
          </a:p>
          <a:p>
            <a:pPr algn="just">
              <a:lnSpc>
                <a:spcPct val="100000"/>
              </a:lnSpc>
            </a:pPr>
            <a:endParaRPr lang="fr-FR" sz="1000" b="1" strike="noStrike" spc="-1" dirty="0">
              <a:solidFill>
                <a:srgbClr val="000000"/>
              </a:solidFill>
              <a:latin typeface="Arial"/>
            </a:endParaRPr>
          </a:p>
          <a:p>
            <a:pPr marL="468000" indent="-171450" algn="just">
              <a:lnSpc>
                <a:spcPct val="100000"/>
              </a:lnSpc>
              <a:spcAft>
                <a:spcPts val="499"/>
              </a:spcAft>
              <a:buFont typeface="Arial" panose="020B0604020202020204" pitchFamily="34" charset="0"/>
              <a:buChar char="•"/>
            </a:pPr>
            <a:r>
              <a:rPr lang="fr-FR" sz="1000" spc="-1" dirty="0">
                <a:solidFill>
                  <a:srgbClr val="000000"/>
                </a:solidFill>
                <a:latin typeface="Arial"/>
              </a:rPr>
              <a:t>Pactes de développement territorial déjà signés : pacte pour la Nièvre, pacte Sambre Avesnois Thiérache, plan pour le renouveau du bassin minier…</a:t>
            </a:r>
          </a:p>
          <a:p>
            <a:pPr marL="468000" indent="-171450" algn="just">
              <a:lnSpc>
                <a:spcPct val="100000"/>
              </a:lnSpc>
              <a:spcAft>
                <a:spcPts val="499"/>
              </a:spcAft>
              <a:buFont typeface="Arial" panose="020B0604020202020204" pitchFamily="34" charset="0"/>
              <a:buChar char="•"/>
            </a:pPr>
            <a:r>
              <a:rPr lang="fr-FR" sz="1000" spc="-1" dirty="0">
                <a:solidFill>
                  <a:srgbClr val="000000"/>
                </a:solidFill>
                <a:latin typeface="Arial"/>
              </a:rPr>
              <a:t>Plan de transformation et d’investissement pour la Corse (PTIC) : 36,4 M€ exécutés en 2021, 68 M€ prévus en LFI pour 2022 pour des projets structurants (fibre optique par exemple) ;</a:t>
            </a:r>
          </a:p>
          <a:p>
            <a:pPr marL="468000" indent="-171450" algn="just">
              <a:lnSpc>
                <a:spcPct val="100000"/>
              </a:lnSpc>
              <a:spcAft>
                <a:spcPts val="499"/>
              </a:spcAft>
              <a:buFont typeface="Arial" panose="020B0604020202020204" pitchFamily="34" charset="0"/>
              <a:buChar char="•"/>
            </a:pPr>
            <a:r>
              <a:rPr lang="fr-FR" sz="1000" spc="-1" dirty="0">
                <a:solidFill>
                  <a:srgbClr val="000000"/>
                </a:solidFill>
                <a:latin typeface="Arial"/>
              </a:rPr>
              <a:t>Plan « Marseille en grand » : plan de rénovation des écoles (1 Md€ d’aide de l’État), plan transports (744 M€ d’avances et 256 M€ de subventions).</a:t>
            </a:r>
          </a:p>
          <a:p>
            <a:pPr marL="171450" indent="-171450" algn="just">
              <a:lnSpc>
                <a:spcPct val="100000"/>
              </a:lnSpc>
              <a:spcAft>
                <a:spcPts val="499"/>
              </a:spcAft>
              <a:buFont typeface="Arial" panose="020B0604020202020204" pitchFamily="34" charset="0"/>
              <a:buChar char="•"/>
            </a:pPr>
            <a:endParaRPr lang="fr-FR" sz="1000" spc="-1" dirty="0">
              <a:solidFill>
                <a:srgbClr val="000000"/>
              </a:solidFill>
              <a:latin typeface="Arial"/>
            </a:endParaRPr>
          </a:p>
          <a:p>
            <a:pPr algn="just">
              <a:lnSpc>
                <a:spcPct val="100000"/>
              </a:lnSpc>
              <a:spcAft>
                <a:spcPts val="499"/>
              </a:spcAft>
            </a:pPr>
            <a:endParaRPr lang="fr-FR" sz="200" spc="-1" dirty="0">
              <a:solidFill>
                <a:srgbClr val="000000"/>
              </a:solidFill>
              <a:latin typeface="Arial"/>
            </a:endParaRPr>
          </a:p>
          <a:p>
            <a:pPr algn="just">
              <a:lnSpc>
                <a:spcPct val="100000"/>
              </a:lnSpc>
              <a:spcAft>
                <a:spcPts val="499"/>
              </a:spcAft>
            </a:pPr>
            <a:endParaRPr lang="fr-FR" sz="1000" b="1" strike="noStrike" spc="-1" dirty="0">
              <a:solidFill>
                <a:srgbClr val="000000"/>
              </a:solidFill>
              <a:latin typeface="Arial"/>
            </a:endParaRPr>
          </a:p>
          <a:p>
            <a:pPr algn="just">
              <a:lnSpc>
                <a:spcPct val="100000"/>
              </a:lnSpc>
              <a:spcAft>
                <a:spcPts val="499"/>
              </a:spcAft>
            </a:pPr>
            <a:endParaRPr lang="fr-FR" sz="1000" b="1" strike="noStrike" spc="-1" dirty="0">
              <a:solidFill>
                <a:srgbClr val="000000"/>
              </a:solidFill>
              <a:latin typeface="Arial"/>
            </a:endParaRPr>
          </a:p>
          <a:p>
            <a:pPr algn="just">
              <a:lnSpc>
                <a:spcPct val="100000"/>
              </a:lnSpc>
              <a:spcAft>
                <a:spcPts val="499"/>
              </a:spcAft>
            </a:pPr>
            <a:endParaRPr lang="fr-FR" sz="1000" b="1" strike="noStrike" spc="-1" dirty="0">
              <a:solidFill>
                <a:srgbClr val="000000"/>
              </a:solidFill>
              <a:latin typeface="Arial"/>
            </a:endParaRPr>
          </a:p>
          <a:p>
            <a:pPr algn="just">
              <a:lnSpc>
                <a:spcPct val="100000"/>
              </a:lnSpc>
              <a:spcAft>
                <a:spcPts val="499"/>
              </a:spcAft>
            </a:pPr>
            <a:endParaRPr lang="fr-FR" sz="1000" b="1" spc="-1" dirty="0">
              <a:solidFill>
                <a:srgbClr val="000000"/>
              </a:solidFill>
              <a:latin typeface="Arial"/>
            </a:endParaRPr>
          </a:p>
          <a:p>
            <a:pPr algn="just">
              <a:lnSpc>
                <a:spcPct val="100000"/>
              </a:lnSpc>
              <a:spcAft>
                <a:spcPts val="499"/>
              </a:spcAft>
            </a:pPr>
            <a:endParaRPr lang="fr-FR" sz="1000" b="1" strike="noStrike" spc="-1" dirty="0">
              <a:solidFill>
                <a:srgbClr val="000000"/>
              </a:solidFill>
              <a:latin typeface="Arial"/>
            </a:endParaRPr>
          </a:p>
          <a:p>
            <a:pPr algn="just">
              <a:lnSpc>
                <a:spcPct val="100000"/>
              </a:lnSpc>
              <a:spcAft>
                <a:spcPts val="499"/>
              </a:spcAft>
            </a:pPr>
            <a:endParaRPr lang="fr-FR" sz="1000" b="1" spc="-1" dirty="0">
              <a:solidFill>
                <a:srgbClr val="000000"/>
              </a:solidFill>
              <a:latin typeface="Arial"/>
            </a:endParaRPr>
          </a:p>
          <a:p>
            <a:pPr algn="just">
              <a:lnSpc>
                <a:spcPct val="100000"/>
              </a:lnSpc>
              <a:spcAft>
                <a:spcPts val="499"/>
              </a:spcAft>
            </a:pPr>
            <a:endParaRPr lang="fr-FR" sz="1000" b="1" strike="noStrike" spc="-1" dirty="0">
              <a:solidFill>
                <a:srgbClr val="000000"/>
              </a:solidFill>
              <a:latin typeface="Arial"/>
            </a:endParaRPr>
          </a:p>
          <a:p>
            <a:pPr marL="171450" indent="-171450" algn="just">
              <a:spcAft>
                <a:spcPts val="499"/>
              </a:spcAft>
              <a:buFont typeface="Arial" panose="020B0604020202020204" pitchFamily="34" charset="0"/>
              <a:buChar char="•"/>
            </a:pPr>
            <a:r>
              <a:rPr lang="fr-FR" sz="1000" spc="-1" dirty="0">
                <a:solidFill>
                  <a:srgbClr val="000000"/>
                </a:solidFill>
                <a:latin typeface="Arial"/>
              </a:rPr>
              <a:t>.    </a:t>
            </a:r>
            <a:endParaRPr lang="fr-FR" sz="1000" b="0" strike="noStrike" spc="-1" dirty="0">
              <a:solidFill>
                <a:srgbClr val="000000"/>
              </a:solidFill>
              <a:latin typeface="Arial"/>
            </a:endParaRPr>
          </a:p>
        </p:txBody>
      </p:sp>
      <p:sp>
        <p:nvSpPr>
          <p:cNvPr id="4" name="Titre 1"/>
          <p:cNvSpPr txBox="1">
            <a:spLocks/>
          </p:cNvSpPr>
          <p:nvPr/>
        </p:nvSpPr>
        <p:spPr>
          <a:xfrm>
            <a:off x="360000" y="584659"/>
            <a:ext cx="8423640" cy="775597"/>
          </a:xfrm>
          <a:prstGeom prst="rect">
            <a:avLst/>
          </a:prstGeom>
        </p:spPr>
        <p:txBody>
          <a:bodyPr lIns="0" tIns="0" rIns="0" bIns="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800" b="1" spc="-1" dirty="0">
                <a:solidFill>
                  <a:srgbClr val="000000"/>
                </a:solidFill>
              </a:rPr>
              <a:t>c. Un soutien aux politiques du quotidien à travers les subventions ministérielles</a:t>
            </a:r>
          </a:p>
        </p:txBody>
      </p:sp>
      <p:sp>
        <p:nvSpPr>
          <p:cNvPr id="7" name="TextShape 2"/>
          <p:cNvSpPr txBox="1"/>
          <p:nvPr/>
        </p:nvSpPr>
        <p:spPr>
          <a:xfrm>
            <a:off x="3312000" y="180000"/>
            <a:ext cx="5471640" cy="359640"/>
          </a:xfrm>
          <a:prstGeom prst="rect">
            <a:avLst/>
          </a:prstGeom>
          <a:noFill/>
          <a:ln>
            <a:noFill/>
          </a:ln>
        </p:spPr>
        <p:txBody>
          <a:bodyPr lIns="0" tIns="0" rIns="0" bIns="0">
            <a:noAutofit/>
          </a:bodyPr>
          <a:lstStyle/>
          <a:p>
            <a:pPr algn="r">
              <a:lnSpc>
                <a:spcPct val="100000"/>
              </a:lnSpc>
            </a:pPr>
            <a:r>
              <a:rPr lang="fr-FR" sz="750" b="1" spc="-1" dirty="0">
                <a:solidFill>
                  <a:srgbClr val="000000"/>
                </a:solidFill>
                <a:latin typeface="Arial"/>
              </a:rPr>
              <a:t>2</a:t>
            </a:r>
            <a:r>
              <a:rPr lang="fr-FR" sz="750" b="1" strike="noStrike" spc="-1" dirty="0">
                <a:solidFill>
                  <a:srgbClr val="000000"/>
                </a:solidFill>
                <a:latin typeface="Arial"/>
              </a:rPr>
              <a:t>. </a:t>
            </a:r>
            <a:r>
              <a:rPr lang="fr-FR" sz="750" b="1" spc="-1" dirty="0">
                <a:solidFill>
                  <a:srgbClr val="000000"/>
                </a:solidFill>
              </a:rPr>
              <a:t>Un soutien inédit aux collectivités pendant la crise</a:t>
            </a:r>
            <a:endParaRPr lang="fr-FR" sz="750" b="0" strike="noStrike" spc="-1" dirty="0">
              <a:solidFill>
                <a:srgbClr val="000000"/>
              </a:solidFill>
              <a:latin typeface="Arial"/>
            </a:endParaRPr>
          </a:p>
          <a:p>
            <a:pPr marL="360" lvl="1" algn="r">
              <a:lnSpc>
                <a:spcPct val="100000"/>
              </a:lnSpc>
              <a:buClr>
                <a:srgbClr val="000000"/>
              </a:buClr>
            </a:pPr>
            <a:r>
              <a:rPr lang="fr-FR" sz="750" spc="-1" dirty="0">
                <a:solidFill>
                  <a:srgbClr val="000000"/>
                </a:solidFill>
              </a:rPr>
              <a:t>c. Un soutien aux politiques du quotidien à travers les subventions ministérielles</a:t>
            </a:r>
          </a:p>
        </p:txBody>
      </p:sp>
      <p:sp>
        <p:nvSpPr>
          <p:cNvPr id="2" name="ZoneTexte 1"/>
          <p:cNvSpPr txBox="1"/>
          <p:nvPr/>
        </p:nvSpPr>
        <p:spPr>
          <a:xfrm>
            <a:off x="360000" y="1561039"/>
            <a:ext cx="4032547" cy="3016210"/>
          </a:xfrm>
          <a:prstGeom prst="rect">
            <a:avLst/>
          </a:prstGeom>
          <a:noFill/>
        </p:spPr>
        <p:txBody>
          <a:bodyPr wrap="square" rtlCol="0">
            <a:spAutoFit/>
          </a:bodyPr>
          <a:lstStyle/>
          <a:p>
            <a:r>
              <a:rPr lang="fr-FR" sz="1000" b="1" dirty="0"/>
              <a:t>Une nouvelle génération de contrats de projet État-régions (CPER) pour 2021-2027 </a:t>
            </a:r>
          </a:p>
          <a:p>
            <a:endParaRPr lang="fr-FR" sz="1000" b="1" dirty="0"/>
          </a:p>
          <a:p>
            <a:pPr marL="468000" lvl="1" indent="-171450" algn="just">
              <a:buFont typeface="Arial" panose="020B0604020202020204" pitchFamily="34" charset="0"/>
              <a:buChar char="•"/>
            </a:pPr>
            <a:r>
              <a:rPr lang="fr-FR" sz="1000" dirty="0"/>
              <a:t>le principal outil de coordination des politiques publiques dans les territoires ;</a:t>
            </a:r>
          </a:p>
          <a:p>
            <a:pPr marL="468000" lvl="1" indent="-171450" algn="just">
              <a:buFont typeface="Arial" panose="020B0604020202020204" pitchFamily="34" charset="0"/>
              <a:buChar char="•"/>
            </a:pPr>
            <a:r>
              <a:rPr lang="fr-FR" sz="1000" dirty="0"/>
              <a:t>une </a:t>
            </a:r>
            <a:r>
              <a:rPr lang="fr-FR" sz="1000" b="1" dirty="0"/>
              <a:t>part de l’État s’élevant à 28 Md€ sur la période </a:t>
            </a:r>
            <a:r>
              <a:rPr lang="fr-FR" sz="1000" dirty="0"/>
              <a:t>;</a:t>
            </a:r>
          </a:p>
          <a:p>
            <a:pPr marL="468000" lvl="1" indent="-171450" algn="just">
              <a:buFont typeface="Arial" panose="020B0604020202020204" pitchFamily="34" charset="0"/>
              <a:buChar char="•"/>
            </a:pPr>
            <a:r>
              <a:rPr lang="fr-FR" sz="1000" dirty="0"/>
              <a:t>des contrats finançant des programmes très structurants pour les territoires:</a:t>
            </a:r>
          </a:p>
          <a:p>
            <a:pPr marL="925200" lvl="2" indent="-171450" algn="just">
              <a:buFont typeface="Arial" panose="020B0604020202020204" pitchFamily="34" charset="0"/>
              <a:buChar char="•"/>
            </a:pPr>
            <a:r>
              <a:rPr lang="fr-FR" sz="1000" dirty="0"/>
              <a:t>le </a:t>
            </a:r>
            <a:r>
              <a:rPr lang="fr-FR" sz="1000" b="1" dirty="0"/>
              <a:t>programme « Petites Villes de demain » </a:t>
            </a:r>
            <a:r>
              <a:rPr lang="fr-FR" sz="1000" dirty="0"/>
              <a:t>: </a:t>
            </a:r>
            <a:br>
              <a:rPr lang="fr-FR" sz="1000" dirty="0"/>
            </a:br>
            <a:r>
              <a:rPr lang="fr-FR" sz="1000" b="1" dirty="0"/>
              <a:t>3 Md€ entre 2020 et 2026</a:t>
            </a:r>
            <a:r>
              <a:rPr lang="fr-FR" sz="1000" dirty="0"/>
              <a:t>, ciblés sur 1 600 communes de moins de 20 000 habitants exerçant des fonctions de centralité (accompagnement renforcé des élus pour l’ingénierie de projet) ;</a:t>
            </a:r>
          </a:p>
          <a:p>
            <a:pPr marL="925200" lvl="2" indent="-171450" algn="just">
              <a:buFont typeface="Arial" panose="020B0604020202020204" pitchFamily="34" charset="0"/>
              <a:buChar char="•"/>
            </a:pPr>
            <a:r>
              <a:rPr lang="fr-FR" sz="1000" dirty="0"/>
              <a:t>le </a:t>
            </a:r>
            <a:r>
              <a:rPr lang="fr-FR" sz="1000" b="1" dirty="0"/>
              <a:t>plan « Action Cœur de Ville »: 5 Md€ sur </a:t>
            </a:r>
            <a:br>
              <a:rPr lang="fr-FR" sz="1000" b="1" dirty="0"/>
            </a:br>
            <a:r>
              <a:rPr lang="fr-FR" sz="1000" b="1" dirty="0"/>
              <a:t>5 ans</a:t>
            </a:r>
            <a:r>
              <a:rPr lang="fr-FR" sz="1000" dirty="0"/>
              <a:t>, pour 222 villes petites et moyennes qui souhaitent réhabiliter des logements, réimplanter des commerces, rénover des espaces publics et répondre aux enjeux d’attractivité de leur territoire.  </a:t>
            </a:r>
          </a:p>
          <a:p>
            <a:pPr marL="468000" lvl="1" indent="-171450">
              <a:buFont typeface="Arial" panose="020B0604020202020204" pitchFamily="34" charset="0"/>
              <a:buChar char="•"/>
            </a:pPr>
            <a:endParaRPr lang="fr-FR" sz="1000" dirty="0"/>
          </a:p>
        </p:txBody>
      </p:sp>
      <p:cxnSp>
        <p:nvCxnSpPr>
          <p:cNvPr id="6" name="Connecteur droit 5">
            <a:extLst>
              <a:ext uri="{FF2B5EF4-FFF2-40B4-BE49-F238E27FC236}">
                <a16:creationId xmlns:a16="http://schemas.microsoft.com/office/drawing/2014/main" id="{8FA52307-B7F3-4AA2-B594-E75FE6813A03}"/>
              </a:ext>
            </a:extLst>
          </p:cNvPr>
          <p:cNvCxnSpPr/>
          <p:nvPr/>
        </p:nvCxnSpPr>
        <p:spPr>
          <a:xfrm flipV="1">
            <a:off x="436249" y="1943947"/>
            <a:ext cx="3627751" cy="17224"/>
          </a:xfrm>
          <a:prstGeom prst="line">
            <a:avLst/>
          </a:prstGeom>
          <a:ln w="12700">
            <a:solidFill>
              <a:schemeClr val="tx1"/>
            </a:solidFill>
          </a:ln>
        </p:spPr>
        <p:style>
          <a:lnRef idx="1">
            <a:schemeClr val="accent4"/>
          </a:lnRef>
          <a:fillRef idx="0">
            <a:schemeClr val="accent4"/>
          </a:fillRef>
          <a:effectRef idx="0">
            <a:schemeClr val="accent4"/>
          </a:effectRef>
          <a:fontRef idx="minor">
            <a:schemeClr val="tx1"/>
          </a:fontRef>
        </p:style>
      </p:cxnSp>
      <p:cxnSp>
        <p:nvCxnSpPr>
          <p:cNvPr id="9" name="Connecteur droit 8">
            <a:extLst>
              <a:ext uri="{FF2B5EF4-FFF2-40B4-BE49-F238E27FC236}">
                <a16:creationId xmlns:a16="http://schemas.microsoft.com/office/drawing/2014/main" id="{8FA52307-B7F3-4AA2-B594-E75FE6813A03}"/>
              </a:ext>
            </a:extLst>
          </p:cNvPr>
          <p:cNvCxnSpPr/>
          <p:nvPr/>
        </p:nvCxnSpPr>
        <p:spPr>
          <a:xfrm flipV="1">
            <a:off x="4855839" y="1943947"/>
            <a:ext cx="3556641" cy="296"/>
          </a:xfrm>
          <a:prstGeom prst="line">
            <a:avLst/>
          </a:prstGeom>
          <a:ln w="12700">
            <a:solidFill>
              <a:schemeClr val="tx1"/>
            </a:solidFill>
          </a:ln>
        </p:spPr>
        <p:style>
          <a:lnRef idx="1">
            <a:schemeClr val="accent4"/>
          </a:lnRef>
          <a:fillRef idx="0">
            <a:schemeClr val="accent4"/>
          </a:fillRef>
          <a:effectRef idx="0">
            <a:schemeClr val="accent4"/>
          </a:effectRef>
          <a:fontRef idx="minor">
            <a:schemeClr val="tx1"/>
          </a:fontRef>
        </p:style>
      </p:cxnSp>
      <p:sp>
        <p:nvSpPr>
          <p:cNvPr id="15" name="TextShape 5"/>
          <p:cNvSpPr txBox="1"/>
          <p:nvPr/>
        </p:nvSpPr>
        <p:spPr>
          <a:xfrm>
            <a:off x="4864422" y="3607444"/>
            <a:ext cx="3770520" cy="1140663"/>
          </a:xfrm>
          <a:prstGeom prst="rect">
            <a:avLst/>
          </a:prstGeom>
          <a:noFill/>
          <a:ln>
            <a:noFill/>
          </a:ln>
        </p:spPr>
        <p:txBody>
          <a:bodyPr lIns="0" tIns="0" rIns="0" bIns="0" numCol="1">
            <a:noAutofit/>
          </a:bodyPr>
          <a:lstStyle/>
          <a:p>
            <a:pPr algn="just">
              <a:lnSpc>
                <a:spcPct val="100000"/>
              </a:lnSpc>
              <a:spcAft>
                <a:spcPts val="499"/>
              </a:spcAft>
            </a:pPr>
            <a:endParaRPr lang="fr-FR" sz="1000" b="1" spc="-1" dirty="0">
              <a:solidFill>
                <a:srgbClr val="000000"/>
              </a:solidFill>
              <a:latin typeface="Arial"/>
            </a:endParaRPr>
          </a:p>
          <a:p>
            <a:pPr>
              <a:lnSpc>
                <a:spcPct val="100000"/>
              </a:lnSpc>
              <a:spcAft>
                <a:spcPts val="499"/>
              </a:spcAft>
            </a:pPr>
            <a:r>
              <a:rPr lang="fr-FR" sz="1000" b="1" strike="noStrike" spc="-1" dirty="0">
                <a:solidFill>
                  <a:srgbClr val="000000"/>
                </a:solidFill>
                <a:latin typeface="Arial"/>
              </a:rPr>
              <a:t>La poursuite du déploiemen</a:t>
            </a:r>
            <a:r>
              <a:rPr lang="fr-FR" sz="1000" b="1" spc="-1" dirty="0">
                <a:solidFill>
                  <a:srgbClr val="000000"/>
                </a:solidFill>
                <a:latin typeface="Arial"/>
              </a:rPr>
              <a:t>t du programme « France services » :</a:t>
            </a:r>
            <a:endParaRPr lang="fr-FR" sz="1000" b="1" strike="noStrike" spc="-1" dirty="0">
              <a:solidFill>
                <a:srgbClr val="000000"/>
              </a:solidFill>
              <a:latin typeface="Arial"/>
            </a:endParaRPr>
          </a:p>
          <a:p>
            <a:pPr algn="just">
              <a:lnSpc>
                <a:spcPct val="100000"/>
              </a:lnSpc>
            </a:pPr>
            <a:endParaRPr lang="fr-FR" sz="200" b="1" strike="noStrike" spc="-1" dirty="0">
              <a:solidFill>
                <a:srgbClr val="000000"/>
              </a:solidFill>
              <a:latin typeface="Arial"/>
            </a:endParaRPr>
          </a:p>
          <a:p>
            <a:pPr marL="468000" indent="-171450">
              <a:lnSpc>
                <a:spcPct val="100000"/>
              </a:lnSpc>
              <a:spcAft>
                <a:spcPts val="499"/>
              </a:spcAft>
              <a:buFont typeface="Arial" panose="020B0604020202020204" pitchFamily="34" charset="0"/>
              <a:buChar char="•"/>
            </a:pPr>
            <a:r>
              <a:rPr lang="fr-FR" sz="1000" spc="-1" dirty="0">
                <a:solidFill>
                  <a:srgbClr val="000000"/>
                </a:solidFill>
                <a:latin typeface="Arial"/>
              </a:rPr>
              <a:t>Plus de 2 000 structures labellisées à ce jour</a:t>
            </a:r>
          </a:p>
          <a:p>
            <a:pPr marL="468000" indent="-171450">
              <a:lnSpc>
                <a:spcPct val="100000"/>
              </a:lnSpc>
              <a:spcAft>
                <a:spcPts val="499"/>
              </a:spcAft>
              <a:buFont typeface="Arial" panose="020B0604020202020204" pitchFamily="34" charset="0"/>
              <a:buChar char="•"/>
            </a:pPr>
            <a:r>
              <a:rPr lang="fr-FR" sz="1000" spc="-1" dirty="0">
                <a:solidFill>
                  <a:srgbClr val="000000"/>
                </a:solidFill>
                <a:latin typeface="Arial"/>
              </a:rPr>
              <a:t>28 M€ exécutés en 2021, 36 M€ budgétés en 2022.</a:t>
            </a:r>
          </a:p>
        </p:txBody>
      </p:sp>
      <p:cxnSp>
        <p:nvCxnSpPr>
          <p:cNvPr id="16" name="Connecteur droit 15">
            <a:extLst>
              <a:ext uri="{FF2B5EF4-FFF2-40B4-BE49-F238E27FC236}">
                <a16:creationId xmlns:a16="http://schemas.microsoft.com/office/drawing/2014/main" id="{8FA52307-B7F3-4AA2-B594-E75FE6813A03}"/>
              </a:ext>
            </a:extLst>
          </p:cNvPr>
          <p:cNvCxnSpPr/>
          <p:nvPr/>
        </p:nvCxnSpPr>
        <p:spPr>
          <a:xfrm flipV="1">
            <a:off x="4872779" y="4148659"/>
            <a:ext cx="3556641" cy="296"/>
          </a:xfrm>
          <a:prstGeom prst="line">
            <a:avLst/>
          </a:prstGeom>
          <a:ln w="12700">
            <a:solidFill>
              <a:schemeClr val="tx1"/>
            </a:solidFill>
          </a:ln>
        </p:spPr>
        <p:style>
          <a:lnRef idx="1">
            <a:schemeClr val="accent4"/>
          </a:lnRef>
          <a:fillRef idx="0">
            <a:schemeClr val="accent4"/>
          </a:fillRef>
          <a:effectRef idx="0">
            <a:schemeClr val="accent4"/>
          </a:effectRef>
          <a:fontRef idx="minor">
            <a:schemeClr val="tx1"/>
          </a:fontRef>
        </p:style>
      </p:cxnSp>
      <p:sp>
        <p:nvSpPr>
          <p:cNvPr id="10" name="TextShape 4"/>
          <p:cNvSpPr txBox="1"/>
          <p:nvPr/>
        </p:nvSpPr>
        <p:spPr>
          <a:xfrm>
            <a:off x="6264000" y="4783680"/>
            <a:ext cx="1349640" cy="359640"/>
          </a:xfrm>
          <a:prstGeom prst="rect">
            <a:avLst/>
          </a:prstGeom>
          <a:noFill/>
          <a:ln>
            <a:noFill/>
          </a:ln>
        </p:spPr>
        <p:txBody>
          <a:bodyPr lIns="0" tIns="0" rIns="0" bIns="0" anchor="ctr">
            <a:noAutofit/>
          </a:bodyPr>
          <a:lstStyle>
            <a:defPPr>
              <a:defRPr lang="fr-FR"/>
            </a:defPPr>
            <a:lvl1pPr algn="r">
              <a:lnSpc>
                <a:spcPct val="100000"/>
              </a:lnSpc>
              <a:defRPr sz="750" b="1" strike="noStrike" spc="-1">
                <a:solidFill>
                  <a:srgbClr val="000000"/>
                </a:solidFill>
                <a:latin typeface="Arial"/>
              </a:defRPr>
            </a:lvl1pPr>
          </a:lstStyle>
          <a:p>
            <a:r>
              <a:rPr lang="fr-FR" dirty="0"/>
              <a:t>15</a:t>
            </a:r>
          </a:p>
        </p:txBody>
      </p:sp>
    </p:spTree>
    <p:extLst>
      <p:ext uri="{BB962C8B-B14F-4D97-AF65-F5344CB8AC3E}">
        <p14:creationId xmlns:p14="http://schemas.microsoft.com/office/powerpoint/2010/main" val="6732211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TextShape 1"/>
          <p:cNvSpPr txBox="1"/>
          <p:nvPr/>
        </p:nvSpPr>
        <p:spPr>
          <a:xfrm>
            <a:off x="360000" y="738000"/>
            <a:ext cx="8423640" cy="4046040"/>
          </a:xfrm>
          <a:prstGeom prst="rect">
            <a:avLst/>
          </a:prstGeom>
          <a:noFill/>
          <a:ln w="10080">
            <a:solidFill>
              <a:srgbClr val="000000"/>
            </a:solidFill>
            <a:round/>
          </a:ln>
        </p:spPr>
        <p:txBody>
          <a:bodyPr lIns="0" tIns="0" rIns="0" bIns="360000" anchor="ctr">
            <a:noAutofit/>
          </a:bodyPr>
          <a:lstStyle/>
          <a:p>
            <a:pPr algn="ctr">
              <a:lnSpc>
                <a:spcPct val="90000"/>
              </a:lnSpc>
            </a:pPr>
            <a:r>
              <a:rPr lang="fr-FR" sz="3250" b="1" spc="-1" dirty="0">
                <a:solidFill>
                  <a:srgbClr val="000000"/>
                </a:solidFill>
                <a:latin typeface="Arial"/>
              </a:rPr>
              <a:t>3</a:t>
            </a:r>
            <a:r>
              <a:rPr lang="fr-FR" sz="3250" b="1" strike="noStrike" spc="-1" dirty="0">
                <a:solidFill>
                  <a:srgbClr val="000000"/>
                </a:solidFill>
                <a:latin typeface="Arial"/>
              </a:rPr>
              <a:t>. Perspectives 2022</a:t>
            </a:r>
            <a:endParaRPr lang="fr-FR" sz="3250" b="0" strike="noStrike" spc="-1" dirty="0">
              <a:solidFill>
                <a:srgbClr val="000000"/>
              </a:solidFill>
              <a:latin typeface="Arial"/>
            </a:endParaRPr>
          </a:p>
        </p:txBody>
      </p:sp>
      <p:sp>
        <p:nvSpPr>
          <p:cNvPr id="193" name="TextShape 3"/>
          <p:cNvSpPr txBox="1"/>
          <p:nvPr/>
        </p:nvSpPr>
        <p:spPr>
          <a:xfrm>
            <a:off x="360000" y="4783680"/>
            <a:ext cx="5903640" cy="359640"/>
          </a:xfrm>
          <a:prstGeom prst="rect">
            <a:avLst/>
          </a:prstGeom>
          <a:noFill/>
          <a:ln>
            <a:noFill/>
          </a:ln>
        </p:spPr>
        <p:txBody>
          <a:bodyPr lIns="0" tIns="0" rIns="0" bIns="0" anchor="ctr">
            <a:noAutofit/>
          </a:bodyPr>
          <a:lstStyle/>
          <a:p>
            <a:endParaRPr lang="fr-FR" sz="2400" b="0" strike="noStrike" spc="-1">
              <a:latin typeface="Times New Roman"/>
            </a:endParaRPr>
          </a:p>
        </p:txBody>
      </p:sp>
      <p:sp>
        <p:nvSpPr>
          <p:cNvPr id="194" name="TextShape 4"/>
          <p:cNvSpPr txBox="1"/>
          <p:nvPr/>
        </p:nvSpPr>
        <p:spPr>
          <a:xfrm>
            <a:off x="6264000" y="4783680"/>
            <a:ext cx="1349640" cy="359640"/>
          </a:xfrm>
          <a:prstGeom prst="rect">
            <a:avLst/>
          </a:prstGeom>
          <a:noFill/>
          <a:ln>
            <a:noFill/>
          </a:ln>
        </p:spPr>
        <p:txBody>
          <a:bodyPr lIns="0" tIns="0" rIns="0" bIns="0" anchor="ctr">
            <a:noAutofit/>
          </a:bodyPr>
          <a:lstStyle/>
          <a:p>
            <a:pPr algn="r">
              <a:lnSpc>
                <a:spcPct val="100000"/>
              </a:lnSpc>
            </a:pPr>
            <a:endParaRPr lang="fr-FR" sz="750" b="0" strike="noStrike" spc="-1" dirty="0">
              <a:latin typeface="Times New Roman"/>
            </a:endParaRPr>
          </a:p>
        </p:txBody>
      </p:sp>
    </p:spTree>
    <p:extLst>
      <p:ext uri="{BB962C8B-B14F-4D97-AF65-F5344CB8AC3E}">
        <p14:creationId xmlns:p14="http://schemas.microsoft.com/office/powerpoint/2010/main" val="15199815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09733" y="603942"/>
            <a:ext cx="8239675" cy="400110"/>
          </a:xfrm>
          <a:prstGeom prst="rect">
            <a:avLst/>
          </a:prstGeom>
          <a:noFill/>
        </p:spPr>
        <p:txBody>
          <a:bodyPr wrap="square" rtlCol="0">
            <a:spAutoFit/>
          </a:bodyPr>
          <a:lstStyle/>
          <a:p>
            <a:pPr algn="just"/>
            <a:r>
              <a:rPr lang="fr-FR" sz="2000" b="1" dirty="0">
                <a:latin typeface="+mj-lt"/>
                <a:ea typeface="+mj-ea"/>
                <a:cs typeface="+mj-cs"/>
              </a:rPr>
              <a:t>a. Une hausse soutenue des concours financiers aux collectivités</a:t>
            </a:r>
          </a:p>
        </p:txBody>
      </p:sp>
      <p:sp>
        <p:nvSpPr>
          <p:cNvPr id="11" name="Espace réservé du contenu 4"/>
          <p:cNvSpPr>
            <a:spLocks noGrp="1"/>
          </p:cNvSpPr>
          <p:nvPr>
            <p:ph sz="quarter" idx="14"/>
          </p:nvPr>
        </p:nvSpPr>
        <p:spPr>
          <a:xfrm>
            <a:off x="431806" y="1668993"/>
            <a:ext cx="3997765" cy="2862322"/>
          </a:xfrm>
        </p:spPr>
        <p:txBody>
          <a:bodyPr/>
          <a:lstStyle/>
          <a:p>
            <a:pPr marL="180000" lvl="2" indent="0" algn="just">
              <a:spcBef>
                <a:spcPts val="0"/>
              </a:spcBef>
              <a:buNone/>
            </a:pPr>
            <a:r>
              <a:rPr lang="fr-FR" sz="1000" dirty="0"/>
              <a:t>La dotation d’équipement des territoires ruraux (DETR) et la dotation politique de la ville (DPV) sont maintenues à un niveau respectif de 1,046 Md€ et de 150 M€ en 2022. </a:t>
            </a:r>
          </a:p>
          <a:p>
            <a:pPr marL="180000" lvl="2" indent="0" algn="just">
              <a:spcBef>
                <a:spcPts val="0"/>
              </a:spcBef>
              <a:buNone/>
            </a:pPr>
            <a:endParaRPr lang="fr-FR" sz="1000" dirty="0"/>
          </a:p>
          <a:p>
            <a:pPr marL="180000" lvl="2" indent="0" algn="just">
              <a:spcBef>
                <a:spcPts val="0"/>
              </a:spcBef>
              <a:buNone/>
            </a:pPr>
            <a:r>
              <a:rPr lang="fr-FR" sz="1000" dirty="0"/>
              <a:t>La dotation de soutien à l’investissement local (DSIL) est portée en 2022 au </a:t>
            </a:r>
            <a:r>
              <a:rPr lang="fr-FR" sz="1000" b="1" dirty="0"/>
              <a:t>montant de 873 M€, expliqué par l’abondement de 337 M€ issu des reliquats de fonds européens (FEDER), </a:t>
            </a:r>
            <a:r>
              <a:rPr lang="fr-FR" sz="1000" dirty="0"/>
              <a:t>qui seront utilisés pour financer les projets inscrits dans les CRTE et en faveur des centralités.</a:t>
            </a:r>
          </a:p>
          <a:p>
            <a:pPr marL="180000" lvl="2" indent="0" algn="just">
              <a:spcBef>
                <a:spcPts val="0"/>
              </a:spcBef>
              <a:buNone/>
            </a:pPr>
            <a:endParaRPr lang="fr-FR" sz="1000" dirty="0"/>
          </a:p>
          <a:p>
            <a:pPr marL="180000" lvl="2" indent="0" algn="just">
              <a:spcBef>
                <a:spcPts val="0"/>
              </a:spcBef>
              <a:buNone/>
            </a:pPr>
            <a:r>
              <a:rPr lang="fr-FR" sz="1000" dirty="0"/>
              <a:t>L’année 2022 marquera également l’exécution des dotations de soutien à l’investissement du plan de relance, avec près de 579 M€ de crédits de paiement dédiés à couvrir les engagements effectués au titre de la DSIL exceptionnelle mais aussi de la DSIL et de la DSID rénovation thermique. </a:t>
            </a:r>
          </a:p>
          <a:p>
            <a:pPr marL="180000" lvl="2" indent="0" algn="just">
              <a:spcBef>
                <a:spcPts val="0"/>
              </a:spcBef>
              <a:buNone/>
            </a:pPr>
            <a:endParaRPr lang="fr-FR" sz="1000" dirty="0"/>
          </a:p>
          <a:p>
            <a:pPr marL="180000" lvl="2" indent="0" algn="just">
              <a:spcBef>
                <a:spcPts val="0"/>
              </a:spcBef>
              <a:buNone/>
            </a:pPr>
            <a:r>
              <a:rPr lang="fr-FR" sz="1000" dirty="0"/>
              <a:t>Enfin, le FCTVA est reconduit à un niveau historiquement élevé de </a:t>
            </a:r>
            <a:r>
              <a:rPr lang="fr-FR" sz="1000" b="1" dirty="0"/>
              <a:t>6,5 Md€</a:t>
            </a:r>
            <a:r>
              <a:rPr lang="fr-FR" sz="1000" dirty="0"/>
              <a:t>, soit 800 M€ de plus que ce qui était prévu dans la loi de programmation des finances publiques 2018-2022.</a:t>
            </a:r>
          </a:p>
        </p:txBody>
      </p:sp>
      <p:sp>
        <p:nvSpPr>
          <p:cNvPr id="5" name="Rectangle 4"/>
          <p:cNvSpPr/>
          <p:nvPr/>
        </p:nvSpPr>
        <p:spPr>
          <a:xfrm>
            <a:off x="513086" y="1120239"/>
            <a:ext cx="3916485" cy="400110"/>
          </a:xfrm>
          <a:prstGeom prst="rect">
            <a:avLst/>
          </a:prstGeom>
        </p:spPr>
        <p:txBody>
          <a:bodyPr wrap="square">
            <a:spAutoFit/>
          </a:bodyPr>
          <a:lstStyle/>
          <a:p>
            <a:pPr>
              <a:spcAft>
                <a:spcPts val="200"/>
              </a:spcAft>
            </a:pPr>
            <a:r>
              <a:rPr lang="fr-FR" sz="1000" b="1" dirty="0"/>
              <a:t>Des dotations de soutien à l’investissement à un niveau historiquement élevé</a:t>
            </a:r>
          </a:p>
        </p:txBody>
      </p:sp>
      <p:cxnSp>
        <p:nvCxnSpPr>
          <p:cNvPr id="6" name="Connecteur droit 5">
            <a:extLst>
              <a:ext uri="{FF2B5EF4-FFF2-40B4-BE49-F238E27FC236}">
                <a16:creationId xmlns:a16="http://schemas.microsoft.com/office/drawing/2014/main" id="{8FA52307-B7F3-4AA2-B594-E75FE6813A03}"/>
              </a:ext>
            </a:extLst>
          </p:cNvPr>
          <p:cNvCxnSpPr/>
          <p:nvPr/>
        </p:nvCxnSpPr>
        <p:spPr>
          <a:xfrm>
            <a:off x="598809" y="1554771"/>
            <a:ext cx="3467765" cy="0"/>
          </a:xfrm>
          <a:prstGeom prst="line">
            <a:avLst/>
          </a:prstGeom>
          <a:ln w="12700">
            <a:solidFill>
              <a:schemeClr val="tx1"/>
            </a:solidFill>
          </a:ln>
        </p:spPr>
        <p:style>
          <a:lnRef idx="1">
            <a:schemeClr val="accent4"/>
          </a:lnRef>
          <a:fillRef idx="0">
            <a:schemeClr val="accent4"/>
          </a:fillRef>
          <a:effectRef idx="0">
            <a:schemeClr val="accent4"/>
          </a:effectRef>
          <a:fontRef idx="minor">
            <a:schemeClr val="tx1"/>
          </a:fontRef>
        </p:style>
      </p:cxnSp>
      <p:sp>
        <p:nvSpPr>
          <p:cNvPr id="3" name="Rectangle 2"/>
          <p:cNvSpPr/>
          <p:nvPr/>
        </p:nvSpPr>
        <p:spPr>
          <a:xfrm>
            <a:off x="4617390" y="1590918"/>
            <a:ext cx="4102500" cy="3016210"/>
          </a:xfrm>
          <a:prstGeom prst="rect">
            <a:avLst/>
          </a:prstGeom>
        </p:spPr>
        <p:txBody>
          <a:bodyPr wrap="square">
            <a:spAutoFit/>
          </a:bodyPr>
          <a:lstStyle/>
          <a:p>
            <a:pPr marL="180000" lvl="2" indent="0" algn="just">
              <a:buNone/>
            </a:pPr>
            <a:r>
              <a:rPr lang="fr-FR" sz="1000" dirty="0"/>
              <a:t>À compter de 2022, </a:t>
            </a:r>
            <a:r>
              <a:rPr lang="fr-FR" sz="1000" b="1" dirty="0"/>
              <a:t>la dotation </a:t>
            </a:r>
            <a:r>
              <a:rPr lang="fr-FR" sz="1000" dirty="0"/>
              <a:t>de soutien aux communes pour la protection de la </a:t>
            </a:r>
            <a:r>
              <a:rPr lang="fr-FR" sz="1000" b="1" dirty="0"/>
              <a:t>biodiversité</a:t>
            </a:r>
            <a:r>
              <a:rPr lang="fr-FR" sz="1000" dirty="0"/>
              <a:t> et pour la valorisation des aménités rurales </a:t>
            </a:r>
            <a:r>
              <a:rPr lang="fr-FR" sz="1000" b="1" dirty="0"/>
              <a:t>atteindra 24,3 M€, contre 10 M€ en 2021</a:t>
            </a:r>
            <a:r>
              <a:rPr lang="fr-FR" sz="1000" dirty="0"/>
              <a:t>. Une partie de cette hausse sera financée par des crédits nouveaux.</a:t>
            </a:r>
          </a:p>
          <a:p>
            <a:pPr marL="180000" lvl="2" indent="0" algn="just">
              <a:buNone/>
            </a:pPr>
            <a:endParaRPr lang="fr-FR" sz="1000" dirty="0"/>
          </a:p>
          <a:p>
            <a:pPr marL="180000" lvl="2" indent="0" algn="just">
              <a:buNone/>
            </a:pPr>
            <a:r>
              <a:rPr lang="fr-FR" sz="1000" dirty="0"/>
              <a:t>Cette hausse de la dotation permettra notamment aux communes membres d’un parc naturel régional (PNR), dont le potentiel financier est inférieur à la moyenne, d’être éligibles à la dotation pour 10 M€. Les critères d’éligibilité à la part « </a:t>
            </a:r>
            <a:r>
              <a:rPr lang="fr-FR" sz="1000" dirty="0" err="1"/>
              <a:t>Natura</a:t>
            </a:r>
            <a:r>
              <a:rPr lang="fr-FR" sz="1000" dirty="0"/>
              <a:t> 2000 » et le montant affecté à cette fraction sont également augmentés.</a:t>
            </a:r>
          </a:p>
          <a:p>
            <a:pPr marL="180000" lvl="2" indent="0" algn="just">
              <a:buNone/>
            </a:pPr>
            <a:endParaRPr lang="fr-FR" sz="1000" dirty="0"/>
          </a:p>
          <a:p>
            <a:pPr marL="180000" lvl="2" indent="0" algn="just">
              <a:buNone/>
            </a:pPr>
            <a:r>
              <a:rPr lang="fr-FR" sz="1000" dirty="0"/>
              <a:t>Environ </a:t>
            </a:r>
            <a:r>
              <a:rPr lang="fr-FR" sz="1000" b="1" dirty="0"/>
              <a:t>5 200 communes devraient bénéficier de cette dotation à compter de 2022, contre 1 540 en 2021.</a:t>
            </a:r>
          </a:p>
          <a:p>
            <a:pPr marL="180000" lvl="2" indent="0" algn="just">
              <a:buNone/>
            </a:pPr>
            <a:endParaRPr lang="fr-FR" sz="1000" dirty="0"/>
          </a:p>
          <a:p>
            <a:pPr marL="180000" lvl="2" indent="0" algn="just">
              <a:buNone/>
            </a:pPr>
            <a:r>
              <a:rPr lang="fr-FR" sz="1000" dirty="0"/>
              <a:t>La loi de finances pour 2022 institue un fonds de soutien de </a:t>
            </a:r>
            <a:r>
              <a:rPr lang="fr-FR" sz="1000" b="1" dirty="0"/>
              <a:t>1 M€ </a:t>
            </a:r>
            <a:r>
              <a:rPr lang="fr-FR" sz="1000" dirty="0"/>
              <a:t>pour venir en aide aux </a:t>
            </a:r>
            <a:r>
              <a:rPr lang="fr-FR" sz="1000" b="1" dirty="0"/>
              <a:t>communes forestières </a:t>
            </a:r>
            <a:r>
              <a:rPr lang="fr-FR" sz="1000" dirty="0"/>
              <a:t>confrontées à la baisse de leurs recettes de vente de bois liée notamment à la crise des scolytes. Les préfets de département pourront mobiliser cette enveloppe soutenir les communes touchées.</a:t>
            </a:r>
          </a:p>
        </p:txBody>
      </p:sp>
      <p:cxnSp>
        <p:nvCxnSpPr>
          <p:cNvPr id="8" name="Connecteur droit 7">
            <a:extLst>
              <a:ext uri="{FF2B5EF4-FFF2-40B4-BE49-F238E27FC236}">
                <a16:creationId xmlns:a16="http://schemas.microsoft.com/office/drawing/2014/main" id="{8FA52307-B7F3-4AA2-B594-E75FE6813A03}"/>
              </a:ext>
            </a:extLst>
          </p:cNvPr>
          <p:cNvCxnSpPr/>
          <p:nvPr/>
        </p:nvCxnSpPr>
        <p:spPr>
          <a:xfrm>
            <a:off x="4870673" y="1520349"/>
            <a:ext cx="3467765" cy="0"/>
          </a:xfrm>
          <a:prstGeom prst="line">
            <a:avLst/>
          </a:prstGeom>
          <a:ln w="12700">
            <a:solidFill>
              <a:schemeClr val="tx1"/>
            </a:solidFill>
          </a:ln>
        </p:spPr>
        <p:style>
          <a:lnRef idx="1">
            <a:schemeClr val="accent4"/>
          </a:lnRef>
          <a:fillRef idx="0">
            <a:schemeClr val="accent4"/>
          </a:fillRef>
          <a:effectRef idx="0">
            <a:schemeClr val="accent4"/>
          </a:effectRef>
          <a:fontRef idx="minor">
            <a:schemeClr val="tx1"/>
          </a:fontRef>
        </p:style>
      </p:cxnSp>
      <p:sp>
        <p:nvSpPr>
          <p:cNvPr id="9" name="Rectangle 8"/>
          <p:cNvSpPr/>
          <p:nvPr/>
        </p:nvSpPr>
        <p:spPr>
          <a:xfrm>
            <a:off x="4803405" y="1120239"/>
            <a:ext cx="3916485" cy="400110"/>
          </a:xfrm>
          <a:prstGeom prst="rect">
            <a:avLst/>
          </a:prstGeom>
        </p:spPr>
        <p:txBody>
          <a:bodyPr wrap="square">
            <a:spAutoFit/>
          </a:bodyPr>
          <a:lstStyle/>
          <a:p>
            <a:pPr>
              <a:spcAft>
                <a:spcPts val="200"/>
              </a:spcAft>
            </a:pPr>
            <a:r>
              <a:rPr lang="fr-FR" sz="1000" b="1" dirty="0"/>
              <a:t>Des mesures nouvelles en partie financées par des crédits nouveaux</a:t>
            </a:r>
          </a:p>
        </p:txBody>
      </p:sp>
      <p:sp>
        <p:nvSpPr>
          <p:cNvPr id="10" name="TextShape 2"/>
          <p:cNvSpPr txBox="1"/>
          <p:nvPr/>
        </p:nvSpPr>
        <p:spPr>
          <a:xfrm>
            <a:off x="3312000" y="180000"/>
            <a:ext cx="5471640" cy="359640"/>
          </a:xfrm>
          <a:prstGeom prst="rect">
            <a:avLst/>
          </a:prstGeom>
          <a:noFill/>
          <a:ln>
            <a:noFill/>
          </a:ln>
        </p:spPr>
        <p:txBody>
          <a:bodyPr lIns="0" tIns="0" rIns="0" bIns="0">
            <a:noAutofit/>
          </a:bodyPr>
          <a:lstStyle/>
          <a:p>
            <a:pPr algn="r">
              <a:lnSpc>
                <a:spcPct val="100000"/>
              </a:lnSpc>
            </a:pPr>
            <a:r>
              <a:rPr lang="fr-FR" sz="750" b="1" spc="-1" dirty="0">
                <a:solidFill>
                  <a:srgbClr val="000000"/>
                </a:solidFill>
                <a:latin typeface="Arial"/>
              </a:rPr>
              <a:t>3</a:t>
            </a:r>
            <a:r>
              <a:rPr lang="fr-FR" sz="750" b="1" strike="noStrike" spc="-1" dirty="0">
                <a:solidFill>
                  <a:srgbClr val="000000"/>
                </a:solidFill>
                <a:latin typeface="Arial"/>
              </a:rPr>
              <a:t>. </a:t>
            </a:r>
            <a:r>
              <a:rPr lang="fr-FR" sz="750" b="1" spc="-1" dirty="0">
                <a:solidFill>
                  <a:srgbClr val="000000"/>
                </a:solidFill>
              </a:rPr>
              <a:t>Perspectives 2022</a:t>
            </a:r>
          </a:p>
          <a:p>
            <a:pPr marL="108000" indent="-107640" algn="r">
              <a:lnSpc>
                <a:spcPct val="100000"/>
              </a:lnSpc>
            </a:pPr>
            <a:r>
              <a:rPr lang="fr-FR" sz="750" spc="-1" dirty="0">
                <a:solidFill>
                  <a:srgbClr val="000000"/>
                </a:solidFill>
              </a:rPr>
              <a:t>a. Une hausse soutenue des concours financiers aux collectivités</a:t>
            </a:r>
          </a:p>
          <a:p>
            <a:pPr marL="108000" indent="-107640" algn="r">
              <a:lnSpc>
                <a:spcPct val="100000"/>
              </a:lnSpc>
            </a:pPr>
            <a:endParaRPr lang="fr-FR" sz="750" b="0" strike="noStrike" spc="-1" dirty="0">
              <a:solidFill>
                <a:srgbClr val="000000"/>
              </a:solidFill>
              <a:latin typeface="Arial"/>
            </a:endParaRPr>
          </a:p>
        </p:txBody>
      </p:sp>
      <p:sp>
        <p:nvSpPr>
          <p:cNvPr id="12" name="TextShape 4"/>
          <p:cNvSpPr txBox="1"/>
          <p:nvPr/>
        </p:nvSpPr>
        <p:spPr>
          <a:xfrm>
            <a:off x="6264000" y="4783680"/>
            <a:ext cx="1349640" cy="359640"/>
          </a:xfrm>
          <a:prstGeom prst="rect">
            <a:avLst/>
          </a:prstGeom>
          <a:noFill/>
          <a:ln>
            <a:noFill/>
          </a:ln>
        </p:spPr>
        <p:txBody>
          <a:bodyPr lIns="0" tIns="0" rIns="0" bIns="0" anchor="ctr">
            <a:noAutofit/>
          </a:bodyPr>
          <a:lstStyle>
            <a:defPPr>
              <a:defRPr lang="fr-FR"/>
            </a:defPPr>
            <a:lvl1pPr algn="r">
              <a:lnSpc>
                <a:spcPct val="100000"/>
              </a:lnSpc>
              <a:defRPr sz="750" b="1" strike="noStrike" spc="-1">
                <a:solidFill>
                  <a:srgbClr val="000000"/>
                </a:solidFill>
                <a:latin typeface="Arial"/>
              </a:defRPr>
            </a:lvl1pPr>
          </a:lstStyle>
          <a:p>
            <a:r>
              <a:rPr lang="fr-FR" dirty="0"/>
              <a:t>17</a:t>
            </a:r>
          </a:p>
        </p:txBody>
      </p:sp>
    </p:spTree>
    <p:extLst>
      <p:ext uri="{BB962C8B-B14F-4D97-AF65-F5344CB8AC3E}">
        <p14:creationId xmlns:p14="http://schemas.microsoft.com/office/powerpoint/2010/main" val="31278542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39495" y="566391"/>
            <a:ext cx="8239675" cy="707886"/>
          </a:xfrm>
          <a:prstGeom prst="rect">
            <a:avLst/>
          </a:prstGeom>
          <a:noFill/>
        </p:spPr>
        <p:txBody>
          <a:bodyPr wrap="square" rtlCol="0">
            <a:spAutoFit/>
          </a:bodyPr>
          <a:lstStyle/>
          <a:p>
            <a:pPr algn="just"/>
            <a:r>
              <a:rPr lang="fr-FR" sz="2000" b="1" dirty="0">
                <a:latin typeface="+mj-lt"/>
                <a:ea typeface="+mj-ea"/>
                <a:cs typeface="+mj-cs"/>
              </a:rPr>
              <a:t>b. Des recettes fiscales très dynamiques malgré la baisse attendue de la CVAE</a:t>
            </a:r>
          </a:p>
        </p:txBody>
      </p:sp>
      <p:sp>
        <p:nvSpPr>
          <p:cNvPr id="5" name="Espace réservé du contenu 4"/>
          <p:cNvSpPr txBox="1">
            <a:spLocks/>
          </p:cNvSpPr>
          <p:nvPr/>
        </p:nvSpPr>
        <p:spPr bwMode="gray">
          <a:xfrm>
            <a:off x="239495" y="1727350"/>
            <a:ext cx="3983493" cy="2862322"/>
          </a:xfrm>
          <a:prstGeom prst="rect">
            <a:avLst/>
          </a:prstGeom>
        </p:spPr>
        <p:txBody>
          <a:bodyPr lIns="0" tIns="0" rIns="0" b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1450" lvl="2" indent="-171450" algn="just"/>
            <a:r>
              <a:rPr lang="fr-FR" sz="1000" dirty="0"/>
              <a:t>Chaque année, la revalorisation forfaitaire des valeurs locatives est indexée sur l’évolution de l’indice des prix à la consommation harmonisé (IPCH) entre novembre N-2 et novembre N-1 ; </a:t>
            </a:r>
          </a:p>
          <a:p>
            <a:pPr marL="351450" lvl="2" indent="-171450" algn="just"/>
            <a:r>
              <a:rPr lang="fr-FR" sz="1000" b="1" dirty="0"/>
              <a:t>En 2022, cette revalorisation forfaitaire des bases sera de 3,4 %</a:t>
            </a:r>
            <a:r>
              <a:rPr lang="fr-FR" sz="1000" dirty="0"/>
              <a:t>. Cette revalorisation forfaitaire était de 0,2 % en 2021 et de 1,2 % en 2020. À elle seule, et sans tenir compte du dynamisme des bases lié à la création de richesse fiscale, cette revalorisation forfaitaire devrait entraîner </a:t>
            </a:r>
            <a:r>
              <a:rPr lang="fr-FR" sz="1000" b="1" dirty="0"/>
              <a:t>une hausse de plus de 1,6 Md€</a:t>
            </a:r>
            <a:r>
              <a:rPr lang="fr-FR" sz="1000" dirty="0"/>
              <a:t> des </a:t>
            </a:r>
            <a:r>
              <a:rPr lang="fr-FR" sz="1000" b="1" dirty="0"/>
              <a:t>taxes foncières</a:t>
            </a:r>
            <a:r>
              <a:rPr lang="fr-FR" sz="1000" dirty="0"/>
              <a:t> pour les communes et leurs groupements et de plus de </a:t>
            </a:r>
            <a:r>
              <a:rPr lang="fr-FR" sz="1000" b="1" dirty="0"/>
              <a:t>280 M€ de CFE pour le bloc communal </a:t>
            </a:r>
            <a:r>
              <a:rPr lang="fr-FR" sz="1000" dirty="0"/>
              <a:t>; </a:t>
            </a:r>
          </a:p>
          <a:p>
            <a:pPr marL="351450" lvl="2" indent="-171450" algn="just"/>
            <a:r>
              <a:rPr lang="fr-FR" sz="1000" dirty="0"/>
              <a:t>La fiscalité transférée (TSCA, DMTO et taxes sur les cartes grises) devrait également poursuivre sa progression : </a:t>
            </a:r>
            <a:r>
              <a:rPr lang="fr-FR" sz="1000" b="1" dirty="0"/>
              <a:t>+500 M€ environ.</a:t>
            </a:r>
          </a:p>
        </p:txBody>
      </p:sp>
      <p:sp>
        <p:nvSpPr>
          <p:cNvPr id="6" name="Rectangle 5"/>
          <p:cNvSpPr/>
          <p:nvPr/>
        </p:nvSpPr>
        <p:spPr>
          <a:xfrm>
            <a:off x="349306" y="1333097"/>
            <a:ext cx="3916485" cy="246221"/>
          </a:xfrm>
          <a:prstGeom prst="rect">
            <a:avLst/>
          </a:prstGeom>
        </p:spPr>
        <p:txBody>
          <a:bodyPr wrap="square">
            <a:spAutoFit/>
          </a:bodyPr>
          <a:lstStyle/>
          <a:p>
            <a:pPr>
              <a:spcAft>
                <a:spcPts val="200"/>
              </a:spcAft>
            </a:pPr>
            <a:r>
              <a:rPr lang="fr-FR" sz="1000" b="1" dirty="0"/>
              <a:t>Une forte progression de la fiscalité locale anticipée</a:t>
            </a:r>
          </a:p>
        </p:txBody>
      </p:sp>
      <p:cxnSp>
        <p:nvCxnSpPr>
          <p:cNvPr id="7" name="Connecteur droit 6">
            <a:extLst>
              <a:ext uri="{FF2B5EF4-FFF2-40B4-BE49-F238E27FC236}">
                <a16:creationId xmlns:a16="http://schemas.microsoft.com/office/drawing/2014/main" id="{8FA52307-B7F3-4AA2-B594-E75FE6813A03}"/>
              </a:ext>
            </a:extLst>
          </p:cNvPr>
          <p:cNvCxnSpPr/>
          <p:nvPr/>
        </p:nvCxnSpPr>
        <p:spPr>
          <a:xfrm>
            <a:off x="402471" y="1607392"/>
            <a:ext cx="3467765" cy="0"/>
          </a:xfrm>
          <a:prstGeom prst="line">
            <a:avLst/>
          </a:prstGeom>
          <a:ln w="12700">
            <a:solidFill>
              <a:schemeClr val="tx1"/>
            </a:solidFill>
          </a:ln>
        </p:spPr>
        <p:style>
          <a:lnRef idx="1">
            <a:schemeClr val="accent4"/>
          </a:lnRef>
          <a:fillRef idx="0">
            <a:schemeClr val="accent4"/>
          </a:fillRef>
          <a:effectRef idx="0">
            <a:schemeClr val="accent4"/>
          </a:effectRef>
          <a:fontRef idx="minor">
            <a:schemeClr val="tx1"/>
          </a:fontRef>
        </p:style>
      </p:cxnSp>
      <p:sp>
        <p:nvSpPr>
          <p:cNvPr id="8" name="Rectangle 7"/>
          <p:cNvSpPr/>
          <p:nvPr/>
        </p:nvSpPr>
        <p:spPr>
          <a:xfrm>
            <a:off x="4489306" y="1283697"/>
            <a:ext cx="4300868" cy="1785104"/>
          </a:xfrm>
          <a:prstGeom prst="rect">
            <a:avLst/>
          </a:prstGeom>
        </p:spPr>
        <p:txBody>
          <a:bodyPr wrap="square">
            <a:spAutoFit/>
          </a:bodyPr>
          <a:lstStyle/>
          <a:p>
            <a:pPr marL="180000" lvl="2" indent="0" algn="just">
              <a:buNone/>
            </a:pPr>
            <a:r>
              <a:rPr lang="fr-FR" sz="1000" dirty="0"/>
              <a:t>En 2022, les collectivités locales bénéficieront d’une fraction de TVA soumise à la même progression que la TVA nationale, soit à ce stade, conformément à la dernière prévision, </a:t>
            </a:r>
            <a:r>
              <a:rPr lang="fr-FR" sz="1000" b="1" dirty="0"/>
              <a:t>entre 5 et 6  %. </a:t>
            </a:r>
          </a:p>
          <a:p>
            <a:pPr marL="180000" lvl="2" indent="0" algn="just">
              <a:buNone/>
            </a:pPr>
            <a:r>
              <a:rPr lang="fr-FR" sz="1000" dirty="0"/>
              <a:t>La TVA devrait ainsi générer des recettes supérieures aux ressources supprimées de TH, TFPB et CVAE :</a:t>
            </a:r>
          </a:p>
          <a:p>
            <a:pPr marL="351450" lvl="2" indent="-171450" algn="just">
              <a:buFont typeface="Wingdings" panose="05000000000000000000" pitchFamily="2" charset="2"/>
              <a:buChar char="§"/>
            </a:pPr>
            <a:r>
              <a:rPr lang="fr-FR" sz="1000" b="1" dirty="0"/>
              <a:t>+800 M€ pour les départements </a:t>
            </a:r>
            <a:r>
              <a:rPr lang="fr-FR" sz="1000" dirty="0"/>
              <a:t>(contre + 600 M€ si la TFPB avait été maintenue) ; </a:t>
            </a:r>
          </a:p>
          <a:p>
            <a:pPr marL="351450" lvl="2" indent="-171450" algn="just">
              <a:buFont typeface="Wingdings" panose="05000000000000000000" pitchFamily="2" charset="2"/>
              <a:buChar char="§"/>
            </a:pPr>
            <a:r>
              <a:rPr lang="fr-FR" sz="1000" b="1" dirty="0"/>
              <a:t>+500 M€ pour les EPCI et la Ville de Paris </a:t>
            </a:r>
            <a:r>
              <a:rPr lang="fr-FR" sz="1000" dirty="0"/>
              <a:t>(contre +250 M€ si la TH avait été maintenue) ; </a:t>
            </a:r>
          </a:p>
          <a:p>
            <a:pPr marL="351450" lvl="2" indent="-171450" algn="just">
              <a:buFont typeface="Wingdings" panose="05000000000000000000" pitchFamily="2" charset="2"/>
              <a:buChar char="§"/>
            </a:pPr>
            <a:r>
              <a:rPr lang="fr-FR" sz="1000" b="1" dirty="0"/>
              <a:t>+500 M€ pour les régions </a:t>
            </a:r>
            <a:r>
              <a:rPr lang="fr-FR" sz="1000" dirty="0"/>
              <a:t>(pour la part compensant la CVAE) à laquelle s’ajoute +280 M€ pour la TVA en substitution de la DGF.</a:t>
            </a:r>
          </a:p>
        </p:txBody>
      </p:sp>
      <p:cxnSp>
        <p:nvCxnSpPr>
          <p:cNvPr id="9" name="Connecteur droit 8">
            <a:extLst>
              <a:ext uri="{FF2B5EF4-FFF2-40B4-BE49-F238E27FC236}">
                <a16:creationId xmlns:a16="http://schemas.microsoft.com/office/drawing/2014/main" id="{8FA52307-B7F3-4AA2-B594-E75FE6813A03}"/>
              </a:ext>
            </a:extLst>
          </p:cNvPr>
          <p:cNvCxnSpPr/>
          <p:nvPr/>
        </p:nvCxnSpPr>
        <p:spPr>
          <a:xfrm>
            <a:off x="4775515" y="1227897"/>
            <a:ext cx="3467765" cy="0"/>
          </a:xfrm>
          <a:prstGeom prst="line">
            <a:avLst/>
          </a:prstGeom>
          <a:ln w="12700">
            <a:solidFill>
              <a:schemeClr val="tx1"/>
            </a:solidFill>
          </a:ln>
        </p:spPr>
        <p:style>
          <a:lnRef idx="1">
            <a:schemeClr val="accent4"/>
          </a:lnRef>
          <a:fillRef idx="0">
            <a:schemeClr val="accent4"/>
          </a:fillRef>
          <a:effectRef idx="0">
            <a:schemeClr val="accent4"/>
          </a:effectRef>
          <a:fontRef idx="minor">
            <a:schemeClr val="tx1"/>
          </a:fontRef>
        </p:style>
      </p:cxnSp>
      <p:sp>
        <p:nvSpPr>
          <p:cNvPr id="10" name="Rectangle 9"/>
          <p:cNvSpPr/>
          <p:nvPr/>
        </p:nvSpPr>
        <p:spPr>
          <a:xfrm>
            <a:off x="4681498" y="970775"/>
            <a:ext cx="4102142" cy="246221"/>
          </a:xfrm>
          <a:prstGeom prst="rect">
            <a:avLst/>
          </a:prstGeom>
        </p:spPr>
        <p:txBody>
          <a:bodyPr wrap="square">
            <a:spAutoFit/>
          </a:bodyPr>
          <a:lstStyle/>
          <a:p>
            <a:pPr>
              <a:spcAft>
                <a:spcPts val="200"/>
              </a:spcAft>
            </a:pPr>
            <a:r>
              <a:rPr lang="fr-FR" sz="1000" b="1" dirty="0"/>
              <a:t>Un dynamisme de la TVA favorable aux collectivités locales</a:t>
            </a:r>
          </a:p>
        </p:txBody>
      </p:sp>
      <p:sp>
        <p:nvSpPr>
          <p:cNvPr id="12" name="TextShape 2"/>
          <p:cNvSpPr txBox="1"/>
          <p:nvPr/>
        </p:nvSpPr>
        <p:spPr>
          <a:xfrm>
            <a:off x="3312000" y="180000"/>
            <a:ext cx="5471640" cy="359640"/>
          </a:xfrm>
          <a:prstGeom prst="rect">
            <a:avLst/>
          </a:prstGeom>
          <a:noFill/>
          <a:ln>
            <a:noFill/>
          </a:ln>
        </p:spPr>
        <p:txBody>
          <a:bodyPr lIns="0" tIns="0" rIns="0" bIns="0">
            <a:noAutofit/>
          </a:bodyPr>
          <a:lstStyle/>
          <a:p>
            <a:pPr algn="r">
              <a:lnSpc>
                <a:spcPct val="100000"/>
              </a:lnSpc>
            </a:pPr>
            <a:r>
              <a:rPr lang="fr-FR" sz="750" b="1" spc="-1" dirty="0">
                <a:solidFill>
                  <a:srgbClr val="000000"/>
                </a:solidFill>
                <a:latin typeface="Arial"/>
              </a:rPr>
              <a:t>3</a:t>
            </a:r>
            <a:r>
              <a:rPr lang="fr-FR" sz="750" b="1" strike="noStrike" spc="-1" dirty="0">
                <a:solidFill>
                  <a:srgbClr val="000000"/>
                </a:solidFill>
                <a:latin typeface="Arial"/>
              </a:rPr>
              <a:t>. </a:t>
            </a:r>
            <a:r>
              <a:rPr lang="fr-FR" sz="750" b="1" spc="-1" dirty="0">
                <a:solidFill>
                  <a:srgbClr val="000000"/>
                </a:solidFill>
              </a:rPr>
              <a:t>Perspectives 2022</a:t>
            </a:r>
          </a:p>
          <a:p>
            <a:pPr marL="108000" indent="-107640" algn="r">
              <a:lnSpc>
                <a:spcPct val="100000"/>
              </a:lnSpc>
            </a:pPr>
            <a:r>
              <a:rPr lang="fr-FR" sz="750" spc="-1" dirty="0">
                <a:solidFill>
                  <a:srgbClr val="000000"/>
                </a:solidFill>
              </a:rPr>
              <a:t>b. Les perspectives 2022 des recettes fiscales</a:t>
            </a:r>
          </a:p>
        </p:txBody>
      </p:sp>
      <p:sp>
        <p:nvSpPr>
          <p:cNvPr id="13" name="TextShape 4"/>
          <p:cNvSpPr txBox="1"/>
          <p:nvPr/>
        </p:nvSpPr>
        <p:spPr>
          <a:xfrm>
            <a:off x="6264000" y="4783680"/>
            <a:ext cx="1349640" cy="359640"/>
          </a:xfrm>
          <a:prstGeom prst="rect">
            <a:avLst/>
          </a:prstGeom>
          <a:noFill/>
          <a:ln>
            <a:noFill/>
          </a:ln>
        </p:spPr>
        <p:txBody>
          <a:bodyPr lIns="0" tIns="0" rIns="0" bIns="0" anchor="ctr">
            <a:noAutofit/>
          </a:bodyPr>
          <a:lstStyle>
            <a:defPPr>
              <a:defRPr lang="fr-FR"/>
            </a:defPPr>
            <a:lvl1pPr algn="r">
              <a:lnSpc>
                <a:spcPct val="100000"/>
              </a:lnSpc>
              <a:defRPr sz="750" b="1" strike="noStrike" spc="-1">
                <a:solidFill>
                  <a:srgbClr val="000000"/>
                </a:solidFill>
                <a:latin typeface="Arial"/>
              </a:defRPr>
            </a:lvl1pPr>
          </a:lstStyle>
          <a:p>
            <a:r>
              <a:rPr lang="fr-FR" dirty="0"/>
              <a:t>19</a:t>
            </a:r>
          </a:p>
        </p:txBody>
      </p:sp>
      <p:sp>
        <p:nvSpPr>
          <p:cNvPr id="14" name="Rectangle 13"/>
          <p:cNvSpPr/>
          <p:nvPr/>
        </p:nvSpPr>
        <p:spPr>
          <a:xfrm>
            <a:off x="4681498" y="3026959"/>
            <a:ext cx="3916485" cy="400110"/>
          </a:xfrm>
          <a:prstGeom prst="rect">
            <a:avLst/>
          </a:prstGeom>
        </p:spPr>
        <p:txBody>
          <a:bodyPr wrap="square">
            <a:spAutoFit/>
          </a:bodyPr>
          <a:lstStyle/>
          <a:p>
            <a:pPr>
              <a:spcAft>
                <a:spcPts val="200"/>
              </a:spcAft>
            </a:pPr>
            <a:r>
              <a:rPr lang="fr-FR" sz="1000" b="1" dirty="0"/>
              <a:t>La baisse attendue de la CVAE largement compensée pour chacune des strates de collectivités concernées</a:t>
            </a:r>
          </a:p>
        </p:txBody>
      </p:sp>
      <p:cxnSp>
        <p:nvCxnSpPr>
          <p:cNvPr id="15" name="Connecteur droit 14">
            <a:extLst>
              <a:ext uri="{FF2B5EF4-FFF2-40B4-BE49-F238E27FC236}">
                <a16:creationId xmlns:a16="http://schemas.microsoft.com/office/drawing/2014/main" id="{8FA52307-B7F3-4AA2-B594-E75FE6813A03}"/>
              </a:ext>
            </a:extLst>
          </p:cNvPr>
          <p:cNvCxnSpPr/>
          <p:nvPr/>
        </p:nvCxnSpPr>
        <p:spPr>
          <a:xfrm>
            <a:off x="4775514" y="3406884"/>
            <a:ext cx="3467765" cy="0"/>
          </a:xfrm>
          <a:prstGeom prst="line">
            <a:avLst/>
          </a:prstGeom>
          <a:ln w="12700">
            <a:solidFill>
              <a:schemeClr val="tx1"/>
            </a:solidFill>
          </a:ln>
        </p:spPr>
        <p:style>
          <a:lnRef idx="1">
            <a:schemeClr val="accent4"/>
          </a:lnRef>
          <a:fillRef idx="0">
            <a:schemeClr val="accent4"/>
          </a:fillRef>
          <a:effectRef idx="0">
            <a:schemeClr val="accent4"/>
          </a:effectRef>
          <a:fontRef idx="minor">
            <a:schemeClr val="tx1"/>
          </a:fontRef>
        </p:style>
      </p:cxnSp>
      <p:sp>
        <p:nvSpPr>
          <p:cNvPr id="16" name="Rectangle 15"/>
          <p:cNvSpPr/>
          <p:nvPr/>
        </p:nvSpPr>
        <p:spPr>
          <a:xfrm>
            <a:off x="4489306" y="3404101"/>
            <a:ext cx="4294334" cy="1323439"/>
          </a:xfrm>
          <a:prstGeom prst="rect">
            <a:avLst/>
          </a:prstGeom>
        </p:spPr>
        <p:txBody>
          <a:bodyPr wrap="square">
            <a:spAutoFit/>
          </a:bodyPr>
          <a:lstStyle/>
          <a:p>
            <a:pPr marL="180000" lvl="2" indent="0" algn="just">
              <a:buNone/>
            </a:pPr>
            <a:r>
              <a:rPr lang="fr-FR" sz="1000" dirty="0"/>
              <a:t>En 2022, la CVAE collectée en 2021 et revenant au bloc communal et aux départements devrait baisser de -4,7%, </a:t>
            </a:r>
            <a:r>
              <a:rPr lang="fr-FR" sz="1000" b="1" dirty="0"/>
              <a:t>soit moins -400 M€ </a:t>
            </a:r>
            <a:r>
              <a:rPr lang="fr-FR" sz="1000" dirty="0"/>
              <a:t>environ.</a:t>
            </a:r>
          </a:p>
          <a:p>
            <a:pPr marL="180000" lvl="2" indent="0" algn="just">
              <a:buNone/>
            </a:pPr>
            <a:r>
              <a:rPr lang="fr-FR" sz="1000" dirty="0"/>
              <a:t>Cette baisse sera néanmoins compensée :</a:t>
            </a:r>
          </a:p>
          <a:p>
            <a:pPr marL="351450" lvl="2" indent="-171450" algn="just">
              <a:buFont typeface="Wingdings" panose="05000000000000000000" pitchFamily="2" charset="2"/>
              <a:buChar char="§"/>
            </a:pPr>
            <a:r>
              <a:rPr lang="fr-FR" sz="1000" dirty="0"/>
              <a:t>pour le bloc communal par la progression importante de la fiscalité locale et de la TVA ;</a:t>
            </a:r>
          </a:p>
          <a:p>
            <a:pPr marL="351450" lvl="2" indent="-171450" algn="just">
              <a:buFont typeface="Wingdings" panose="05000000000000000000" pitchFamily="2" charset="2"/>
              <a:buChar char="§"/>
            </a:pPr>
            <a:r>
              <a:rPr lang="fr-FR" sz="1000" dirty="0"/>
              <a:t>pour les départements par le dynamisme de la TVA et la hausse de la fiscalité transférée.</a:t>
            </a:r>
          </a:p>
        </p:txBody>
      </p:sp>
    </p:spTree>
    <p:extLst>
      <p:ext uri="{BB962C8B-B14F-4D97-AF65-F5344CB8AC3E}">
        <p14:creationId xmlns:p14="http://schemas.microsoft.com/office/powerpoint/2010/main" val="25082157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87971" y="625801"/>
            <a:ext cx="8239675" cy="400110"/>
          </a:xfrm>
          <a:prstGeom prst="rect">
            <a:avLst/>
          </a:prstGeom>
          <a:noFill/>
        </p:spPr>
        <p:txBody>
          <a:bodyPr wrap="square" rtlCol="0">
            <a:spAutoFit/>
          </a:bodyPr>
          <a:lstStyle/>
          <a:p>
            <a:pPr algn="just"/>
            <a:r>
              <a:rPr lang="fr-FR" sz="2000" b="1" dirty="0">
                <a:latin typeface="+mj-lt"/>
                <a:ea typeface="+mj-ea"/>
                <a:cs typeface="+mj-cs"/>
              </a:rPr>
              <a:t>c. Une réforme des indicateurs mise en place progressivement</a:t>
            </a:r>
          </a:p>
        </p:txBody>
      </p:sp>
      <p:sp>
        <p:nvSpPr>
          <p:cNvPr id="5" name="Espace réservé du contenu 4"/>
          <p:cNvSpPr txBox="1">
            <a:spLocks/>
          </p:cNvSpPr>
          <p:nvPr/>
        </p:nvSpPr>
        <p:spPr bwMode="gray">
          <a:xfrm>
            <a:off x="602288" y="1685806"/>
            <a:ext cx="3634768" cy="2862322"/>
          </a:xfrm>
          <a:prstGeom prst="rect">
            <a:avLst/>
          </a:prstGeom>
        </p:spPr>
        <p:txBody>
          <a:bodyPr lIns="0" tIns="0" rIns="0" b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80000" lvl="2" indent="0" algn="just">
              <a:buNone/>
            </a:pPr>
            <a:r>
              <a:rPr lang="fr-FR" sz="1000" dirty="0"/>
              <a:t>Le nouveau panier de ressources dont bénéficie chaque niveau de collectivité depuis 2021 a conduit à une refonte des indicateurs financiers utilisés pour le calcul des dotations et des dispositifs de péréquation.</a:t>
            </a:r>
          </a:p>
          <a:p>
            <a:pPr marL="180000" lvl="2" indent="0" algn="just">
              <a:buNone/>
            </a:pPr>
            <a:endParaRPr lang="fr-FR" sz="1000" dirty="0"/>
          </a:p>
          <a:p>
            <a:pPr marL="180000" lvl="2" indent="0" algn="just">
              <a:buNone/>
            </a:pPr>
            <a:r>
              <a:rPr lang="fr-FR" sz="1000" dirty="0"/>
              <a:t>Le Gouvernement a suivi la proposition du comité des finances locales d’élargir le périmètre du potentiel financier des communes à de nouvelles ressources fiscales, dans un objectif de meilleure péréquation. </a:t>
            </a:r>
          </a:p>
        </p:txBody>
      </p:sp>
      <p:sp>
        <p:nvSpPr>
          <p:cNvPr id="6" name="Rectangle 5"/>
          <p:cNvSpPr/>
          <p:nvPr/>
        </p:nvSpPr>
        <p:spPr>
          <a:xfrm>
            <a:off x="683568" y="1256017"/>
            <a:ext cx="3553488" cy="400110"/>
          </a:xfrm>
          <a:prstGeom prst="rect">
            <a:avLst/>
          </a:prstGeom>
        </p:spPr>
        <p:txBody>
          <a:bodyPr wrap="square">
            <a:spAutoFit/>
          </a:bodyPr>
          <a:lstStyle/>
          <a:p>
            <a:pPr>
              <a:spcAft>
                <a:spcPts val="200"/>
              </a:spcAft>
            </a:pPr>
            <a:r>
              <a:rPr lang="fr-FR" sz="1000" b="1" dirty="0"/>
              <a:t>Une réforme nécessaire à la suite de la réforme de la fiscalité locale</a:t>
            </a:r>
          </a:p>
        </p:txBody>
      </p:sp>
      <p:cxnSp>
        <p:nvCxnSpPr>
          <p:cNvPr id="7" name="Connecteur droit 6">
            <a:extLst>
              <a:ext uri="{FF2B5EF4-FFF2-40B4-BE49-F238E27FC236}">
                <a16:creationId xmlns:a16="http://schemas.microsoft.com/office/drawing/2014/main" id="{8FA52307-B7F3-4AA2-B594-E75FE6813A03}"/>
              </a:ext>
            </a:extLst>
          </p:cNvPr>
          <p:cNvCxnSpPr/>
          <p:nvPr/>
        </p:nvCxnSpPr>
        <p:spPr>
          <a:xfrm>
            <a:off x="769291" y="1639284"/>
            <a:ext cx="3467765" cy="0"/>
          </a:xfrm>
          <a:prstGeom prst="line">
            <a:avLst/>
          </a:prstGeom>
          <a:ln w="12700">
            <a:solidFill>
              <a:schemeClr val="tx1"/>
            </a:solidFill>
          </a:ln>
        </p:spPr>
        <p:style>
          <a:lnRef idx="1">
            <a:schemeClr val="accent4"/>
          </a:lnRef>
          <a:fillRef idx="0">
            <a:schemeClr val="accent4"/>
          </a:fillRef>
          <a:effectRef idx="0">
            <a:schemeClr val="accent4"/>
          </a:effectRef>
          <a:fontRef idx="minor">
            <a:schemeClr val="tx1"/>
          </a:fontRef>
        </p:style>
      </p:cxnSp>
      <p:sp>
        <p:nvSpPr>
          <p:cNvPr id="8" name="Rectangle 7"/>
          <p:cNvSpPr/>
          <p:nvPr/>
        </p:nvSpPr>
        <p:spPr>
          <a:xfrm>
            <a:off x="4571713" y="1685806"/>
            <a:ext cx="3739503" cy="2246769"/>
          </a:xfrm>
          <a:prstGeom prst="rect">
            <a:avLst/>
          </a:prstGeom>
        </p:spPr>
        <p:txBody>
          <a:bodyPr wrap="square">
            <a:spAutoFit/>
          </a:bodyPr>
          <a:lstStyle/>
          <a:p>
            <a:pPr marL="180000" lvl="2" indent="0" algn="just">
              <a:buNone/>
            </a:pPr>
            <a:r>
              <a:rPr lang="fr-FR" sz="1000" dirty="0"/>
              <a:t>En 2022, une fraction de correction viendra neutraliser les effets de ces réformes pour le potentiel financier et décroîtra ensuite de façon très progressive, pour s’éteindre en 2028. </a:t>
            </a:r>
          </a:p>
          <a:p>
            <a:pPr marL="180000" lvl="2" indent="0" algn="just">
              <a:buNone/>
            </a:pPr>
            <a:endParaRPr lang="fr-FR" sz="1000" dirty="0"/>
          </a:p>
          <a:p>
            <a:pPr marL="180000" lvl="2" indent="0" algn="just">
              <a:buNone/>
            </a:pPr>
            <a:r>
              <a:rPr lang="fr-FR" sz="1000" dirty="0"/>
              <a:t>L’effort fiscal est recentré sur les ressources fiscales de la commune ; cette définition a été validée par le Conseil constitutionnel. Là encore, une fraction de correction viendra neutraliser les effets de la réforme en 2022. Les effets de cette nouvelle définition feront l’objet d’un nouveau groupe de travail du CFL au premier semestre 2022.</a:t>
            </a:r>
          </a:p>
          <a:p>
            <a:pPr marL="180000" lvl="2" indent="0" algn="just">
              <a:buNone/>
            </a:pPr>
            <a:endParaRPr lang="fr-FR" sz="1000" dirty="0"/>
          </a:p>
          <a:p>
            <a:pPr marL="180000" lvl="2" indent="0" algn="just">
              <a:buNone/>
            </a:pPr>
            <a:r>
              <a:rPr lang="fr-FR" sz="1000" dirty="0"/>
              <a:t>Le potentiel financier agrégé et l’effort fiscal agrégé, utilisés pour la répartition du FPIC, seront corrigés de la même façon.</a:t>
            </a:r>
          </a:p>
        </p:txBody>
      </p:sp>
      <p:cxnSp>
        <p:nvCxnSpPr>
          <p:cNvPr id="9" name="Connecteur droit 8">
            <a:extLst>
              <a:ext uri="{FF2B5EF4-FFF2-40B4-BE49-F238E27FC236}">
                <a16:creationId xmlns:a16="http://schemas.microsoft.com/office/drawing/2014/main" id="{8FA52307-B7F3-4AA2-B594-E75FE6813A03}"/>
              </a:ext>
            </a:extLst>
          </p:cNvPr>
          <p:cNvCxnSpPr/>
          <p:nvPr/>
        </p:nvCxnSpPr>
        <p:spPr>
          <a:xfrm>
            <a:off x="4843451" y="1639284"/>
            <a:ext cx="3467765" cy="0"/>
          </a:xfrm>
          <a:prstGeom prst="line">
            <a:avLst/>
          </a:prstGeom>
          <a:ln w="12700">
            <a:solidFill>
              <a:schemeClr val="tx1"/>
            </a:solidFill>
          </a:ln>
        </p:spPr>
        <p:style>
          <a:lnRef idx="1">
            <a:schemeClr val="accent4"/>
          </a:lnRef>
          <a:fillRef idx="0">
            <a:schemeClr val="accent4"/>
          </a:fillRef>
          <a:effectRef idx="0">
            <a:schemeClr val="accent4"/>
          </a:effectRef>
          <a:fontRef idx="minor">
            <a:schemeClr val="tx1"/>
          </a:fontRef>
        </p:style>
      </p:cxnSp>
      <p:sp>
        <p:nvSpPr>
          <p:cNvPr id="10" name="Rectangle 9"/>
          <p:cNvSpPr/>
          <p:nvPr/>
        </p:nvSpPr>
        <p:spPr>
          <a:xfrm>
            <a:off x="4711161" y="1332961"/>
            <a:ext cx="3916485" cy="246221"/>
          </a:xfrm>
          <a:prstGeom prst="rect">
            <a:avLst/>
          </a:prstGeom>
        </p:spPr>
        <p:txBody>
          <a:bodyPr wrap="square">
            <a:spAutoFit/>
          </a:bodyPr>
          <a:lstStyle/>
          <a:p>
            <a:pPr>
              <a:spcAft>
                <a:spcPts val="200"/>
              </a:spcAft>
            </a:pPr>
            <a:r>
              <a:rPr lang="fr-FR" sz="1000" b="1" dirty="0"/>
              <a:t>Une réforme dont les effets seront lissés dans le temps</a:t>
            </a:r>
          </a:p>
        </p:txBody>
      </p:sp>
      <p:sp>
        <p:nvSpPr>
          <p:cNvPr id="12" name="TextShape 2"/>
          <p:cNvSpPr txBox="1"/>
          <p:nvPr/>
        </p:nvSpPr>
        <p:spPr>
          <a:xfrm>
            <a:off x="3312000" y="180000"/>
            <a:ext cx="5471640" cy="359640"/>
          </a:xfrm>
          <a:prstGeom prst="rect">
            <a:avLst/>
          </a:prstGeom>
          <a:noFill/>
          <a:ln>
            <a:noFill/>
          </a:ln>
        </p:spPr>
        <p:txBody>
          <a:bodyPr lIns="0" tIns="0" rIns="0" bIns="0">
            <a:noAutofit/>
          </a:bodyPr>
          <a:lstStyle/>
          <a:p>
            <a:pPr algn="r">
              <a:lnSpc>
                <a:spcPct val="100000"/>
              </a:lnSpc>
            </a:pPr>
            <a:r>
              <a:rPr lang="fr-FR" sz="750" b="1" spc="-1" dirty="0">
                <a:solidFill>
                  <a:srgbClr val="000000"/>
                </a:solidFill>
                <a:latin typeface="Arial"/>
              </a:rPr>
              <a:t>3</a:t>
            </a:r>
            <a:r>
              <a:rPr lang="fr-FR" sz="750" b="1" strike="noStrike" spc="-1" dirty="0">
                <a:solidFill>
                  <a:srgbClr val="000000"/>
                </a:solidFill>
                <a:latin typeface="Arial"/>
              </a:rPr>
              <a:t>. </a:t>
            </a:r>
            <a:r>
              <a:rPr lang="fr-FR" sz="750" b="1" spc="-1" dirty="0">
                <a:solidFill>
                  <a:srgbClr val="000000"/>
                </a:solidFill>
              </a:rPr>
              <a:t>Perspectives 2022</a:t>
            </a:r>
          </a:p>
          <a:p>
            <a:pPr marL="108000" indent="-107640" algn="r">
              <a:lnSpc>
                <a:spcPct val="100000"/>
              </a:lnSpc>
            </a:pPr>
            <a:r>
              <a:rPr lang="fr-FR" sz="750" spc="-1" dirty="0">
                <a:solidFill>
                  <a:srgbClr val="000000"/>
                </a:solidFill>
              </a:rPr>
              <a:t>c. Une réforme des indicateurs mise en place progressivement</a:t>
            </a:r>
          </a:p>
        </p:txBody>
      </p:sp>
      <p:sp>
        <p:nvSpPr>
          <p:cNvPr id="13" name="TextShape 4"/>
          <p:cNvSpPr txBox="1"/>
          <p:nvPr/>
        </p:nvSpPr>
        <p:spPr>
          <a:xfrm>
            <a:off x="6264000" y="4783680"/>
            <a:ext cx="1349640" cy="359640"/>
          </a:xfrm>
          <a:prstGeom prst="rect">
            <a:avLst/>
          </a:prstGeom>
          <a:noFill/>
          <a:ln>
            <a:noFill/>
          </a:ln>
        </p:spPr>
        <p:txBody>
          <a:bodyPr lIns="0" tIns="0" rIns="0" bIns="0" anchor="ctr">
            <a:noAutofit/>
          </a:bodyPr>
          <a:lstStyle>
            <a:defPPr>
              <a:defRPr lang="fr-FR"/>
            </a:defPPr>
            <a:lvl1pPr algn="r">
              <a:lnSpc>
                <a:spcPct val="100000"/>
              </a:lnSpc>
              <a:defRPr sz="750" b="1" strike="noStrike" spc="-1">
                <a:solidFill>
                  <a:srgbClr val="000000"/>
                </a:solidFill>
                <a:latin typeface="Arial"/>
              </a:defRPr>
            </a:lvl1pPr>
          </a:lstStyle>
          <a:p>
            <a:r>
              <a:rPr lang="fr-FR" dirty="0"/>
              <a:t>20</a:t>
            </a:r>
          </a:p>
        </p:txBody>
      </p:sp>
    </p:spTree>
    <p:extLst>
      <p:ext uri="{BB962C8B-B14F-4D97-AF65-F5344CB8AC3E}">
        <p14:creationId xmlns:p14="http://schemas.microsoft.com/office/powerpoint/2010/main" val="203312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TextShape 1"/>
          <p:cNvSpPr txBox="1"/>
          <p:nvPr/>
        </p:nvSpPr>
        <p:spPr>
          <a:xfrm>
            <a:off x="420960" y="590738"/>
            <a:ext cx="8423640" cy="719640"/>
          </a:xfrm>
          <a:prstGeom prst="rect">
            <a:avLst/>
          </a:prstGeom>
          <a:noFill/>
          <a:ln>
            <a:noFill/>
          </a:ln>
        </p:spPr>
        <p:txBody>
          <a:bodyPr lIns="0" tIns="0" rIns="0" bIns="0">
            <a:noAutofit/>
          </a:bodyPr>
          <a:lstStyle/>
          <a:p>
            <a:pPr>
              <a:lnSpc>
                <a:spcPct val="90000"/>
              </a:lnSpc>
            </a:pPr>
            <a:r>
              <a:rPr lang="fr-FR" sz="2550" b="1" strike="noStrike" spc="-1" dirty="0">
                <a:solidFill>
                  <a:srgbClr val="000000"/>
                </a:solidFill>
                <a:latin typeface="Arial"/>
              </a:rPr>
              <a:t>Sommaire</a:t>
            </a:r>
            <a:endParaRPr lang="fr-FR" sz="2550" b="0" strike="noStrike" spc="-1" dirty="0">
              <a:solidFill>
                <a:srgbClr val="000000"/>
              </a:solidFill>
              <a:latin typeface="Arial"/>
            </a:endParaRPr>
          </a:p>
        </p:txBody>
      </p:sp>
      <p:sp>
        <p:nvSpPr>
          <p:cNvPr id="185" name="TextShape 2"/>
          <p:cNvSpPr txBox="1"/>
          <p:nvPr/>
        </p:nvSpPr>
        <p:spPr>
          <a:xfrm>
            <a:off x="648743" y="1034378"/>
            <a:ext cx="7968074" cy="2530440"/>
          </a:xfrm>
          <a:prstGeom prst="rect">
            <a:avLst/>
          </a:prstGeom>
          <a:noFill/>
          <a:ln>
            <a:noFill/>
          </a:ln>
        </p:spPr>
        <p:txBody>
          <a:bodyPr lIns="0" tIns="0" rIns="0" bIns="0">
            <a:noAutofit/>
          </a:bodyPr>
          <a:lstStyle/>
          <a:p>
            <a:pPr marL="144000" indent="-143640">
              <a:lnSpc>
                <a:spcPct val="100000"/>
              </a:lnSpc>
              <a:spcBef>
                <a:spcPts val="400"/>
              </a:spcBef>
              <a:buClr>
                <a:srgbClr val="000000"/>
              </a:buClr>
              <a:buFont typeface="Arial"/>
              <a:buAutoNum type="arabicPeriod"/>
            </a:pPr>
            <a:r>
              <a:rPr lang="fr-FR" sz="1050" b="1" strike="noStrike" spc="-1" dirty="0">
                <a:solidFill>
                  <a:srgbClr val="000000"/>
                </a:solidFill>
                <a:latin typeface="Arial"/>
              </a:rPr>
              <a:t>Situation financière</a:t>
            </a:r>
            <a:endParaRPr lang="fr-FR" sz="1050" b="0" strike="noStrike" spc="-1" dirty="0">
              <a:solidFill>
                <a:srgbClr val="000000"/>
              </a:solidFill>
              <a:latin typeface="Arial"/>
            </a:endParaRPr>
          </a:p>
          <a:p>
            <a:pPr marL="324000" lvl="1" indent="-143640">
              <a:lnSpc>
                <a:spcPct val="100000"/>
              </a:lnSpc>
              <a:spcBef>
                <a:spcPts val="601"/>
              </a:spcBef>
              <a:buClr>
                <a:srgbClr val="000000"/>
              </a:buClr>
              <a:buFont typeface="Arial"/>
              <a:buAutoNum type="alphaLcPeriod"/>
            </a:pPr>
            <a:r>
              <a:rPr lang="fr-FR" sz="950" spc="-1" dirty="0">
                <a:solidFill>
                  <a:srgbClr val="000000"/>
                </a:solidFill>
                <a:latin typeface="Arial"/>
              </a:rPr>
              <a:t>Une situation financière favorable pour le bloc communal, notamment dans les plus petites collectivités</a:t>
            </a:r>
            <a:endParaRPr lang="fr-FR" sz="950" b="0" strike="noStrike" spc="-1" dirty="0">
              <a:solidFill>
                <a:srgbClr val="000000"/>
              </a:solidFill>
              <a:latin typeface="Arial"/>
            </a:endParaRPr>
          </a:p>
          <a:p>
            <a:pPr marL="324000" lvl="1" indent="-143640">
              <a:lnSpc>
                <a:spcPct val="100000"/>
              </a:lnSpc>
              <a:spcBef>
                <a:spcPts val="601"/>
              </a:spcBef>
              <a:buClr>
                <a:srgbClr val="000000"/>
              </a:buClr>
              <a:buFont typeface="Arial"/>
              <a:buAutoNum type="alphaLcPeriod"/>
            </a:pPr>
            <a:r>
              <a:rPr lang="fr-FR" sz="950" b="0" strike="noStrike" spc="-1" dirty="0">
                <a:solidFill>
                  <a:srgbClr val="000000"/>
                </a:solidFill>
                <a:latin typeface="Arial"/>
              </a:rPr>
              <a:t>Une amélioration progressive de la situation financière des départements et des régions</a:t>
            </a:r>
            <a:endParaRPr lang="fr-FR" sz="950" spc="-1" dirty="0">
              <a:solidFill>
                <a:srgbClr val="000000"/>
              </a:solidFill>
              <a:latin typeface="Arial"/>
            </a:endParaRPr>
          </a:p>
          <a:p>
            <a:pPr marL="144000" indent="-143640">
              <a:lnSpc>
                <a:spcPct val="100000"/>
              </a:lnSpc>
              <a:spcBef>
                <a:spcPts val="400"/>
              </a:spcBef>
              <a:buClr>
                <a:srgbClr val="000000"/>
              </a:buClr>
              <a:buFont typeface="Arial"/>
              <a:buAutoNum type="arabicPeriod" startAt="2"/>
            </a:pPr>
            <a:r>
              <a:rPr lang="fr-FR" sz="1050" b="1" spc="-1" dirty="0">
                <a:solidFill>
                  <a:srgbClr val="000000"/>
                </a:solidFill>
              </a:rPr>
              <a:t>Retour sur l’exécution 2021 : les suites du soutien inédit de l’État aux collectivités pendant la crise</a:t>
            </a:r>
            <a:endParaRPr lang="fr-FR" sz="1050" spc="-1" dirty="0">
              <a:solidFill>
                <a:srgbClr val="000000"/>
              </a:solidFill>
            </a:endParaRPr>
          </a:p>
          <a:p>
            <a:pPr marL="324000" lvl="1" indent="-143640" algn="just">
              <a:lnSpc>
                <a:spcPct val="100000"/>
              </a:lnSpc>
              <a:spcBef>
                <a:spcPts val="601"/>
              </a:spcBef>
              <a:buClr>
                <a:srgbClr val="000000"/>
              </a:buClr>
              <a:buFont typeface="Arial"/>
              <a:buAutoNum type="alphaLcPeriod"/>
            </a:pPr>
            <a:r>
              <a:rPr lang="fr-FR" sz="950" spc="-1" dirty="0">
                <a:solidFill>
                  <a:srgbClr val="000000"/>
                </a:solidFill>
              </a:rPr>
              <a:t>Les concours financiers de l’État en forte hausse</a:t>
            </a:r>
          </a:p>
          <a:p>
            <a:pPr marL="324000" lvl="1" indent="-143640" algn="just">
              <a:lnSpc>
                <a:spcPct val="100000"/>
              </a:lnSpc>
              <a:spcBef>
                <a:spcPts val="601"/>
              </a:spcBef>
              <a:buClr>
                <a:srgbClr val="000000"/>
              </a:buClr>
              <a:buFont typeface="Arial"/>
              <a:buAutoNum type="alphaLcPeriod"/>
            </a:pPr>
            <a:r>
              <a:rPr lang="fr-FR" sz="950" spc="-1" dirty="0">
                <a:solidFill>
                  <a:srgbClr val="000000"/>
                </a:solidFill>
              </a:rPr>
              <a:t>Focus sur le soutien aux collectivités pendant la crise sanitaire et économique</a:t>
            </a:r>
          </a:p>
          <a:p>
            <a:pPr marL="324000" lvl="1" indent="-143640" algn="just">
              <a:lnSpc>
                <a:spcPct val="100000"/>
              </a:lnSpc>
              <a:spcBef>
                <a:spcPts val="601"/>
              </a:spcBef>
              <a:buClr>
                <a:srgbClr val="000000"/>
              </a:buClr>
              <a:buFont typeface="Arial"/>
              <a:buAutoNum type="alphaLcPeriod"/>
            </a:pPr>
            <a:r>
              <a:rPr lang="fr-FR" sz="950" spc="-1" dirty="0">
                <a:solidFill>
                  <a:srgbClr val="000000"/>
                </a:solidFill>
              </a:rPr>
              <a:t>Un soutien aux politiques du quotidien à travers les subventions ministérielles</a:t>
            </a:r>
          </a:p>
          <a:p>
            <a:pPr marL="360" lvl="1">
              <a:spcBef>
                <a:spcPts val="400"/>
              </a:spcBef>
              <a:buClr>
                <a:srgbClr val="000000"/>
              </a:buClr>
            </a:pPr>
            <a:r>
              <a:rPr lang="fr-FR" sz="1050" b="1" spc="-1" dirty="0">
                <a:solidFill>
                  <a:srgbClr val="000000"/>
                </a:solidFill>
              </a:rPr>
              <a:t>3. Perspective 2022</a:t>
            </a:r>
          </a:p>
          <a:p>
            <a:pPr marL="324000" lvl="1" indent="-143640" algn="just">
              <a:spcBef>
                <a:spcPts val="601"/>
              </a:spcBef>
              <a:buClr>
                <a:srgbClr val="000000"/>
              </a:buClr>
              <a:buFont typeface="Arial"/>
              <a:buAutoNum type="alphaLcPeriod"/>
            </a:pPr>
            <a:r>
              <a:rPr lang="fr-FR" sz="950" spc="-1" dirty="0">
                <a:solidFill>
                  <a:srgbClr val="000000"/>
                </a:solidFill>
              </a:rPr>
              <a:t>Une hausse soutenue des concours financiers aux collectivités territoriales</a:t>
            </a:r>
          </a:p>
          <a:p>
            <a:pPr marL="324000" lvl="1" indent="-143640" algn="just">
              <a:spcBef>
                <a:spcPts val="601"/>
              </a:spcBef>
              <a:buClr>
                <a:srgbClr val="000000"/>
              </a:buClr>
              <a:buFont typeface="Arial"/>
              <a:buAutoNum type="alphaLcPeriod"/>
            </a:pPr>
            <a:r>
              <a:rPr lang="fr-FR" sz="950" spc="-1" dirty="0">
                <a:solidFill>
                  <a:srgbClr val="000000"/>
                </a:solidFill>
              </a:rPr>
              <a:t>Des recettes fiscales très dynamiques malgré la baisse attendue de la CVAE</a:t>
            </a:r>
          </a:p>
          <a:p>
            <a:pPr marL="324000" lvl="1" indent="-143640" algn="just">
              <a:spcBef>
                <a:spcPts val="601"/>
              </a:spcBef>
              <a:buClr>
                <a:srgbClr val="000000"/>
              </a:buClr>
              <a:buFont typeface="Arial"/>
              <a:buAutoNum type="alphaLcPeriod"/>
            </a:pPr>
            <a:r>
              <a:rPr lang="fr-FR" sz="950" spc="-1" dirty="0">
                <a:solidFill>
                  <a:srgbClr val="000000"/>
                </a:solidFill>
              </a:rPr>
              <a:t>Une réforme des indicateurs mise en place progressivement</a:t>
            </a:r>
          </a:p>
          <a:p>
            <a:pPr marL="360" lvl="1">
              <a:spcBef>
                <a:spcPts val="400"/>
              </a:spcBef>
              <a:buClr>
                <a:srgbClr val="000000"/>
              </a:buClr>
            </a:pPr>
            <a:r>
              <a:rPr lang="fr-FR" sz="1050" b="1" spc="-1" dirty="0">
                <a:solidFill>
                  <a:srgbClr val="000000"/>
                </a:solidFill>
              </a:rPr>
              <a:t>4. Relations financières Etat/collectivités entre 2017 et 2022</a:t>
            </a:r>
          </a:p>
          <a:p>
            <a:pPr marL="324000" lvl="1" indent="-143640" algn="just">
              <a:spcBef>
                <a:spcPts val="601"/>
              </a:spcBef>
              <a:buClr>
                <a:srgbClr val="000000"/>
              </a:buClr>
              <a:buFont typeface="Arial"/>
              <a:buAutoNum type="alphaLcPeriod"/>
            </a:pPr>
            <a:r>
              <a:rPr lang="fr-FR" sz="950" spc="-1" dirty="0">
                <a:solidFill>
                  <a:srgbClr val="000000"/>
                </a:solidFill>
              </a:rPr>
              <a:t>Une nouvelle approche des relations financières entre l’État et les collectivités </a:t>
            </a:r>
          </a:p>
          <a:p>
            <a:pPr marL="324000" lvl="1" indent="-143640" algn="just">
              <a:spcBef>
                <a:spcPts val="601"/>
              </a:spcBef>
              <a:buClr>
                <a:srgbClr val="000000"/>
              </a:buClr>
              <a:buFont typeface="Arial"/>
              <a:buAutoNum type="alphaLcPeriod"/>
            </a:pPr>
            <a:r>
              <a:rPr lang="fr-FR" sz="950" spc="-1" dirty="0">
                <a:solidFill>
                  <a:srgbClr val="000000"/>
                </a:solidFill>
              </a:rPr>
              <a:t>Les concours financiers de l’État aux collectivités ont progressé entre 2017 et 2021</a:t>
            </a:r>
          </a:p>
          <a:p>
            <a:pPr marL="324000" lvl="1" indent="-143640" algn="just">
              <a:spcBef>
                <a:spcPts val="601"/>
              </a:spcBef>
              <a:buClr>
                <a:srgbClr val="000000"/>
              </a:buClr>
              <a:buFont typeface="Arial"/>
              <a:buAutoNum type="alphaLcPeriod"/>
            </a:pPr>
            <a:r>
              <a:rPr lang="fr-FR" sz="950" spc="-1" dirty="0">
                <a:solidFill>
                  <a:srgbClr val="000000"/>
                </a:solidFill>
              </a:rPr>
              <a:t>La compensation intégrale des réformes de fiscalité locale représente un coût important pour l’État </a:t>
            </a:r>
          </a:p>
          <a:p>
            <a:pPr marL="324000" lvl="1" indent="-143640" algn="just">
              <a:spcBef>
                <a:spcPts val="601"/>
              </a:spcBef>
              <a:buClr>
                <a:srgbClr val="000000"/>
              </a:buClr>
              <a:buFont typeface="Arial"/>
              <a:buAutoNum type="alphaLcPeriod"/>
            </a:pPr>
            <a:r>
              <a:rPr lang="fr-FR" sz="950" spc="-1" dirty="0">
                <a:solidFill>
                  <a:srgbClr val="000000"/>
                </a:solidFill>
              </a:rPr>
              <a:t>Le soutien face à événements climatiques : l’exemple de la tempête Alex dans les Alpes-Maritimes</a:t>
            </a:r>
          </a:p>
          <a:p>
            <a:pPr marL="360" lvl="1">
              <a:spcBef>
                <a:spcPts val="400"/>
              </a:spcBef>
              <a:buClr>
                <a:srgbClr val="000000"/>
              </a:buClr>
            </a:pPr>
            <a:r>
              <a:rPr lang="fr-FR" sz="1050" b="1" spc="-1" dirty="0">
                <a:solidFill>
                  <a:srgbClr val="000000"/>
                </a:solidFill>
              </a:rPr>
              <a:t>5. Actualités</a:t>
            </a:r>
          </a:p>
          <a:p>
            <a:pPr marL="324000" lvl="1" indent="-143640">
              <a:lnSpc>
                <a:spcPct val="100000"/>
              </a:lnSpc>
              <a:spcBef>
                <a:spcPts val="601"/>
              </a:spcBef>
              <a:buClr>
                <a:srgbClr val="000000"/>
              </a:buClr>
              <a:buFont typeface="Arial"/>
              <a:buAutoNum type="arabicPeriod" startAt="2"/>
            </a:pPr>
            <a:endParaRPr lang="fr-FR" sz="950" b="0" strike="noStrike" spc="-1" dirty="0">
              <a:solidFill>
                <a:srgbClr val="000000"/>
              </a:solidFill>
              <a:latin typeface="Arial"/>
            </a:endParaRPr>
          </a:p>
        </p:txBody>
      </p:sp>
      <p:sp>
        <p:nvSpPr>
          <p:cNvPr id="188" name="TextShape 5"/>
          <p:cNvSpPr txBox="1"/>
          <p:nvPr/>
        </p:nvSpPr>
        <p:spPr>
          <a:xfrm>
            <a:off x="7614000" y="4783680"/>
            <a:ext cx="1169640" cy="359640"/>
          </a:xfrm>
          <a:prstGeom prst="rect">
            <a:avLst/>
          </a:prstGeom>
          <a:noFill/>
          <a:ln>
            <a:noFill/>
          </a:ln>
        </p:spPr>
        <p:txBody>
          <a:bodyPr lIns="0" tIns="0" rIns="0" bIns="0" anchor="ctr">
            <a:noAutofit/>
          </a:bodyPr>
          <a:lstStyle/>
          <a:p>
            <a:endParaRPr lang="fr-FR" sz="2400" b="0" strike="noStrike" spc="-1">
              <a:latin typeface="Times New Roman"/>
            </a:endParaRPr>
          </a:p>
        </p:txBody>
      </p:sp>
      <p:sp>
        <p:nvSpPr>
          <p:cNvPr id="189" name="TextShape 6"/>
          <p:cNvSpPr txBox="1"/>
          <p:nvPr/>
        </p:nvSpPr>
        <p:spPr>
          <a:xfrm>
            <a:off x="282628" y="4633574"/>
            <a:ext cx="5903640" cy="359640"/>
          </a:xfrm>
          <a:prstGeom prst="rect">
            <a:avLst/>
          </a:prstGeom>
          <a:noFill/>
          <a:ln>
            <a:noFill/>
          </a:ln>
        </p:spPr>
        <p:txBody>
          <a:bodyPr lIns="0" tIns="0" rIns="0" bIns="0" anchor="ctr">
            <a:noAutofit/>
          </a:bodyPr>
          <a:lstStyle/>
          <a:p>
            <a:endParaRPr lang="fr-FR" sz="2400" b="0" strike="noStrike" spc="-1">
              <a:latin typeface="Times New Roman"/>
            </a:endParaRPr>
          </a:p>
        </p:txBody>
      </p:sp>
      <p:sp>
        <p:nvSpPr>
          <p:cNvPr id="190" name="TextShape 7"/>
          <p:cNvSpPr txBox="1"/>
          <p:nvPr/>
        </p:nvSpPr>
        <p:spPr>
          <a:xfrm>
            <a:off x="6264000" y="4783680"/>
            <a:ext cx="1349640" cy="359640"/>
          </a:xfrm>
          <a:prstGeom prst="rect">
            <a:avLst/>
          </a:prstGeom>
          <a:noFill/>
          <a:ln>
            <a:noFill/>
          </a:ln>
        </p:spPr>
        <p:txBody>
          <a:bodyPr lIns="0" tIns="0" rIns="0" bIns="0" anchor="ctr">
            <a:noAutofit/>
          </a:bodyPr>
          <a:lstStyle/>
          <a:p>
            <a:pPr algn="r">
              <a:lnSpc>
                <a:spcPct val="100000"/>
              </a:lnSpc>
            </a:pPr>
            <a:fld id="{706D58C4-43DA-4877-97F6-BF6F3CE29EE8}" type="slidenum">
              <a:rPr lang="fr-FR" sz="750" b="1" strike="noStrike" spc="-1">
                <a:solidFill>
                  <a:srgbClr val="000000"/>
                </a:solidFill>
                <a:latin typeface="Arial"/>
              </a:rPr>
              <a:t>2</a:t>
            </a:fld>
            <a:endParaRPr lang="fr-FR" sz="750" b="0" strike="noStrike" spc="-1" dirty="0">
              <a:latin typeface="Times New Roman"/>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TextShape 1"/>
          <p:cNvSpPr txBox="1"/>
          <p:nvPr/>
        </p:nvSpPr>
        <p:spPr>
          <a:xfrm>
            <a:off x="360000" y="738000"/>
            <a:ext cx="8423640" cy="4046040"/>
          </a:xfrm>
          <a:prstGeom prst="rect">
            <a:avLst/>
          </a:prstGeom>
          <a:noFill/>
          <a:ln w="10080">
            <a:solidFill>
              <a:srgbClr val="000000"/>
            </a:solidFill>
            <a:round/>
          </a:ln>
        </p:spPr>
        <p:txBody>
          <a:bodyPr lIns="0" tIns="0" rIns="0" bIns="360000" anchor="ctr">
            <a:noAutofit/>
          </a:bodyPr>
          <a:lstStyle/>
          <a:p>
            <a:pPr algn="ctr">
              <a:lnSpc>
                <a:spcPct val="90000"/>
              </a:lnSpc>
            </a:pPr>
            <a:r>
              <a:rPr lang="fr-FR" sz="3250" b="1" spc="-1" dirty="0">
                <a:solidFill>
                  <a:srgbClr val="000000"/>
                </a:solidFill>
                <a:latin typeface="Arial"/>
              </a:rPr>
              <a:t>4</a:t>
            </a:r>
            <a:r>
              <a:rPr lang="fr-FR" sz="3250" b="1" strike="noStrike" spc="-1" dirty="0">
                <a:solidFill>
                  <a:srgbClr val="000000"/>
                </a:solidFill>
                <a:latin typeface="Arial"/>
              </a:rPr>
              <a:t>. </a:t>
            </a:r>
            <a:r>
              <a:rPr lang="fr-FR" sz="3250" b="1" spc="-1" dirty="0">
                <a:solidFill>
                  <a:srgbClr val="000000"/>
                </a:solidFill>
              </a:rPr>
              <a:t>Bilan 2017-2022</a:t>
            </a:r>
            <a:endParaRPr lang="fr-FR" sz="3250" b="0" strike="noStrike" spc="-1" dirty="0">
              <a:solidFill>
                <a:srgbClr val="000000"/>
              </a:solidFill>
              <a:latin typeface="Arial"/>
            </a:endParaRPr>
          </a:p>
        </p:txBody>
      </p:sp>
      <p:sp>
        <p:nvSpPr>
          <p:cNvPr id="192" name="TextShape 2"/>
          <p:cNvSpPr txBox="1"/>
          <p:nvPr/>
        </p:nvSpPr>
        <p:spPr>
          <a:xfrm>
            <a:off x="7614000" y="4783680"/>
            <a:ext cx="1169640" cy="359640"/>
          </a:xfrm>
          <a:prstGeom prst="rect">
            <a:avLst/>
          </a:prstGeom>
          <a:noFill/>
          <a:ln>
            <a:noFill/>
          </a:ln>
        </p:spPr>
        <p:txBody>
          <a:bodyPr lIns="0" tIns="0" rIns="0" bIns="0" anchor="ctr">
            <a:noAutofit/>
          </a:bodyPr>
          <a:lstStyle/>
          <a:p>
            <a:endParaRPr lang="fr-FR" sz="2400" b="0" strike="noStrike" spc="-1">
              <a:latin typeface="Times New Roman"/>
            </a:endParaRPr>
          </a:p>
        </p:txBody>
      </p:sp>
      <p:sp>
        <p:nvSpPr>
          <p:cNvPr id="193" name="TextShape 3"/>
          <p:cNvSpPr txBox="1"/>
          <p:nvPr/>
        </p:nvSpPr>
        <p:spPr>
          <a:xfrm>
            <a:off x="360000" y="4783680"/>
            <a:ext cx="5903640" cy="359640"/>
          </a:xfrm>
          <a:prstGeom prst="rect">
            <a:avLst/>
          </a:prstGeom>
          <a:noFill/>
          <a:ln>
            <a:noFill/>
          </a:ln>
        </p:spPr>
        <p:txBody>
          <a:bodyPr lIns="0" tIns="0" rIns="0" bIns="0" anchor="ctr">
            <a:noAutofit/>
          </a:bodyPr>
          <a:lstStyle/>
          <a:p>
            <a:endParaRPr lang="fr-FR" sz="2400" b="0" strike="noStrike" spc="-1">
              <a:latin typeface="Times New Roman"/>
            </a:endParaRPr>
          </a:p>
        </p:txBody>
      </p:sp>
      <p:sp>
        <p:nvSpPr>
          <p:cNvPr id="194" name="TextShape 4"/>
          <p:cNvSpPr txBox="1"/>
          <p:nvPr/>
        </p:nvSpPr>
        <p:spPr>
          <a:xfrm>
            <a:off x="6264000" y="4783680"/>
            <a:ext cx="1349640" cy="359640"/>
          </a:xfrm>
          <a:prstGeom prst="rect">
            <a:avLst/>
          </a:prstGeom>
          <a:noFill/>
          <a:ln>
            <a:noFill/>
          </a:ln>
        </p:spPr>
        <p:txBody>
          <a:bodyPr lIns="0" tIns="0" rIns="0" bIns="0" anchor="ctr">
            <a:noAutofit/>
          </a:bodyPr>
          <a:lstStyle/>
          <a:p>
            <a:pPr algn="r">
              <a:lnSpc>
                <a:spcPct val="100000"/>
              </a:lnSpc>
            </a:pPr>
            <a:endParaRPr lang="fr-FR" sz="750" b="0" strike="noStrike" spc="-1" dirty="0">
              <a:latin typeface="Times New Roman"/>
            </a:endParaRPr>
          </a:p>
        </p:txBody>
      </p:sp>
    </p:spTree>
    <p:extLst>
      <p:ext uri="{BB962C8B-B14F-4D97-AF65-F5344CB8AC3E}">
        <p14:creationId xmlns:p14="http://schemas.microsoft.com/office/powerpoint/2010/main" val="30444189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TextShape 1"/>
          <p:cNvSpPr txBox="1"/>
          <p:nvPr/>
        </p:nvSpPr>
        <p:spPr>
          <a:xfrm>
            <a:off x="360000" y="728217"/>
            <a:ext cx="8423640" cy="375120"/>
          </a:xfrm>
          <a:prstGeom prst="rect">
            <a:avLst/>
          </a:prstGeom>
          <a:noFill/>
          <a:ln>
            <a:noFill/>
          </a:ln>
        </p:spPr>
        <p:txBody>
          <a:bodyPr lIns="0" tIns="0" rIns="0" bIns="0">
            <a:noAutofit/>
          </a:bodyPr>
          <a:lstStyle/>
          <a:p>
            <a:pPr>
              <a:lnSpc>
                <a:spcPct val="90000"/>
              </a:lnSpc>
            </a:pPr>
            <a:r>
              <a:rPr lang="fr-FR" sz="2550" b="1" spc="-1" dirty="0">
                <a:solidFill>
                  <a:srgbClr val="000000"/>
                </a:solidFill>
                <a:latin typeface="Arial"/>
              </a:rPr>
              <a:t>a</a:t>
            </a:r>
            <a:r>
              <a:rPr lang="fr-FR" sz="2550" b="1" strike="noStrike" spc="-1" dirty="0">
                <a:solidFill>
                  <a:srgbClr val="000000"/>
                </a:solidFill>
                <a:latin typeface="Arial"/>
              </a:rPr>
              <a:t>. </a:t>
            </a:r>
            <a:r>
              <a:rPr lang="fr-FR" sz="2550" b="1" spc="-1" dirty="0">
                <a:solidFill>
                  <a:srgbClr val="000000"/>
                </a:solidFill>
              </a:rPr>
              <a:t>Une nouvelle approche des relations financières entre l’État et les collectivités</a:t>
            </a:r>
            <a:br>
              <a:rPr dirty="0"/>
            </a:br>
            <a:endParaRPr lang="fr-FR" sz="2550" b="0" strike="noStrike" spc="-1" dirty="0">
              <a:solidFill>
                <a:srgbClr val="000000"/>
              </a:solidFill>
              <a:latin typeface="Arial"/>
            </a:endParaRPr>
          </a:p>
        </p:txBody>
      </p:sp>
      <p:sp>
        <p:nvSpPr>
          <p:cNvPr id="238" name="TextShape 3"/>
          <p:cNvSpPr txBox="1"/>
          <p:nvPr/>
        </p:nvSpPr>
        <p:spPr>
          <a:xfrm>
            <a:off x="326444" y="1543637"/>
            <a:ext cx="2519640" cy="2623680"/>
          </a:xfrm>
          <a:prstGeom prst="rect">
            <a:avLst/>
          </a:prstGeom>
          <a:noFill/>
          <a:ln>
            <a:noFill/>
          </a:ln>
        </p:spPr>
        <p:txBody>
          <a:bodyPr lIns="0" tIns="0" rIns="0" bIns="0">
            <a:noAutofit/>
          </a:bodyPr>
          <a:lstStyle/>
          <a:p>
            <a:endParaRPr lang="fr-FR" sz="1050" b="0" strike="noStrike" spc="-1">
              <a:solidFill>
                <a:srgbClr val="000000"/>
              </a:solidFill>
              <a:latin typeface="Arial"/>
            </a:endParaRPr>
          </a:p>
        </p:txBody>
      </p:sp>
      <p:sp>
        <p:nvSpPr>
          <p:cNvPr id="241" name="TextShape 6"/>
          <p:cNvSpPr txBox="1"/>
          <p:nvPr/>
        </p:nvSpPr>
        <p:spPr>
          <a:xfrm>
            <a:off x="6264000" y="4783680"/>
            <a:ext cx="1349640" cy="359640"/>
          </a:xfrm>
          <a:prstGeom prst="rect">
            <a:avLst/>
          </a:prstGeom>
          <a:noFill/>
          <a:ln>
            <a:noFill/>
          </a:ln>
        </p:spPr>
        <p:txBody>
          <a:bodyPr lIns="0" tIns="0" rIns="0" bIns="0" anchor="ctr">
            <a:noAutofit/>
          </a:bodyPr>
          <a:lstStyle/>
          <a:p>
            <a:pPr algn="r">
              <a:lnSpc>
                <a:spcPct val="100000"/>
              </a:lnSpc>
            </a:pPr>
            <a:fld id="{02C35AD7-519F-4E53-BC0C-FAA1F84BFC5A}" type="slidenum">
              <a:rPr lang="fr-FR" sz="750" b="1" strike="noStrike" spc="-1">
                <a:solidFill>
                  <a:srgbClr val="000000"/>
                </a:solidFill>
                <a:latin typeface="Arial"/>
              </a:rPr>
              <a:t>21</a:t>
            </a:fld>
            <a:endParaRPr lang="fr-FR" sz="750" b="0" strike="noStrike" spc="-1" dirty="0">
              <a:latin typeface="Times New Roman"/>
            </a:endParaRPr>
          </a:p>
        </p:txBody>
      </p:sp>
      <p:sp>
        <p:nvSpPr>
          <p:cNvPr id="242" name="TextShape 7"/>
          <p:cNvSpPr txBox="1"/>
          <p:nvPr/>
        </p:nvSpPr>
        <p:spPr>
          <a:xfrm>
            <a:off x="7614000" y="4783680"/>
            <a:ext cx="1169640" cy="359640"/>
          </a:xfrm>
          <a:prstGeom prst="rect">
            <a:avLst/>
          </a:prstGeom>
          <a:noFill/>
          <a:ln>
            <a:noFill/>
          </a:ln>
        </p:spPr>
        <p:txBody>
          <a:bodyPr lIns="0" tIns="0" rIns="0" bIns="0" anchor="ctr">
            <a:noAutofit/>
          </a:bodyPr>
          <a:lstStyle/>
          <a:p>
            <a:endParaRPr lang="fr-FR" sz="2400" b="0" strike="noStrike" spc="-1">
              <a:latin typeface="Times New Roman"/>
            </a:endParaRPr>
          </a:p>
        </p:txBody>
      </p:sp>
      <p:sp>
        <p:nvSpPr>
          <p:cNvPr id="243" name="TextShape 8"/>
          <p:cNvSpPr txBox="1"/>
          <p:nvPr/>
        </p:nvSpPr>
        <p:spPr>
          <a:xfrm>
            <a:off x="360000" y="4812255"/>
            <a:ext cx="5903640" cy="359640"/>
          </a:xfrm>
          <a:prstGeom prst="rect">
            <a:avLst/>
          </a:prstGeom>
          <a:noFill/>
          <a:ln>
            <a:noFill/>
          </a:ln>
        </p:spPr>
        <p:txBody>
          <a:bodyPr lIns="0" tIns="0" rIns="0" bIns="0" anchor="ctr">
            <a:noAutofit/>
          </a:bodyPr>
          <a:lstStyle/>
          <a:p>
            <a:endParaRPr lang="fr-FR" sz="2400" b="0" strike="noStrike" spc="-1">
              <a:latin typeface="Times New Roman"/>
            </a:endParaRPr>
          </a:p>
        </p:txBody>
      </p:sp>
      <p:sp>
        <p:nvSpPr>
          <p:cNvPr id="12" name="Rectangle 11"/>
          <p:cNvSpPr/>
          <p:nvPr/>
        </p:nvSpPr>
        <p:spPr>
          <a:xfrm>
            <a:off x="282853" y="1511155"/>
            <a:ext cx="4222664" cy="3908762"/>
          </a:xfrm>
          <a:prstGeom prst="rect">
            <a:avLst/>
          </a:prstGeom>
        </p:spPr>
        <p:txBody>
          <a:bodyPr wrap="square">
            <a:spAutoFit/>
          </a:bodyPr>
          <a:lstStyle/>
          <a:p>
            <a:pPr algn="just">
              <a:buClr>
                <a:srgbClr val="50BCBD"/>
              </a:buClr>
            </a:pPr>
            <a:r>
              <a:rPr lang="fr-FR" sz="1000" dirty="0"/>
              <a:t>Le précédent quinquennat avait été marqué par la </a:t>
            </a:r>
            <a:r>
              <a:rPr lang="fr-FR" sz="1000" u="sng" dirty="0"/>
              <a:t>baisse du montant de dotation globale de fonctionnement de 11 Md€ entre 2014 et 2017</a:t>
            </a:r>
            <a:r>
              <a:rPr lang="fr-FR" sz="1000" dirty="0"/>
              <a:t> au titre de la contribution des collectivités au redressement des finances publiques (CRFP).</a:t>
            </a:r>
          </a:p>
          <a:p>
            <a:pPr algn="just">
              <a:buClr>
                <a:srgbClr val="50BCBD"/>
              </a:buClr>
            </a:pPr>
            <a:endParaRPr lang="fr-FR" sz="1000" dirty="0"/>
          </a:p>
          <a:p>
            <a:pPr algn="just">
              <a:buClr>
                <a:srgbClr val="50BCBD"/>
              </a:buClr>
            </a:pPr>
            <a:r>
              <a:rPr lang="fr-FR" sz="1000" dirty="0"/>
              <a:t>La baisse importante des dépenses d’investissement qui s’en était suivie a conduit le gouvernement à adopter une nouvelle approche permettant de donner aux élus locaux de la visibilité : </a:t>
            </a:r>
          </a:p>
          <a:p>
            <a:pPr marL="171450" indent="-171450" algn="just">
              <a:buClr>
                <a:srgbClr val="50BCBD"/>
              </a:buClr>
              <a:buFont typeface="Arial" panose="020B0604020202020204" pitchFamily="34" charset="0"/>
              <a:buChar char="•"/>
            </a:pPr>
            <a:r>
              <a:rPr lang="fr-FR" sz="1000" b="1" dirty="0"/>
              <a:t>L’État s’est engagé à ne pas diminuer ses concours financiers tout au long du quinquennat</a:t>
            </a:r>
            <a:r>
              <a:rPr lang="fr-FR" sz="1000" dirty="0"/>
              <a:t>. Cet engagement a été plus que tenu: </a:t>
            </a:r>
          </a:p>
          <a:p>
            <a:pPr marL="628650" lvl="1" indent="-171450" algn="just">
              <a:buClr>
                <a:srgbClr val="50BCBD"/>
              </a:buClr>
              <a:buFont typeface="Arial" panose="020B0604020202020204" pitchFamily="34" charset="0"/>
              <a:buChar char="•"/>
            </a:pPr>
            <a:r>
              <a:rPr lang="fr-FR" sz="1000" dirty="0"/>
              <a:t>non seulement le montant de DGF du bloc communal et des départements n’a pas diminué </a:t>
            </a:r>
          </a:p>
          <a:p>
            <a:pPr marL="628650" lvl="1" indent="-171450" algn="just">
              <a:buClr>
                <a:srgbClr val="50BCBD"/>
              </a:buClr>
              <a:buFont typeface="Arial" panose="020B0604020202020204" pitchFamily="34" charset="0"/>
              <a:buChar char="•"/>
            </a:pPr>
            <a:r>
              <a:rPr lang="fr-FR" sz="1000" dirty="0"/>
              <a:t>mais les régions sont désormais dotées, en substitution de la DGF, d’une fraction de TVA dynamique, </a:t>
            </a:r>
            <a:r>
              <a:rPr lang="fr-FR" sz="1000" b="1" dirty="0"/>
              <a:t>ce qui participe à la dynamique des concours financiers ;</a:t>
            </a:r>
          </a:p>
          <a:p>
            <a:pPr marL="171450" indent="-171450" algn="just">
              <a:buClr>
                <a:srgbClr val="50BCBD"/>
              </a:buClr>
              <a:buFont typeface="Arial" panose="020B0604020202020204" pitchFamily="34" charset="0"/>
              <a:buChar char="•"/>
            </a:pPr>
            <a:r>
              <a:rPr lang="fr-FR" sz="1000" b="1" dirty="0"/>
              <a:t>Les collectivités s’engageaient à ne pas dépasser un certain taux (1,2 % par an) de progression de leurs dépenses réelles de fonctionnement en valeur</a:t>
            </a:r>
            <a:r>
              <a:rPr lang="fr-FR" sz="1000" dirty="0"/>
              <a:t>. Elles ont également respecté cet engagement sur la période, ce qui leur a permis d’entrer dans la crise sanitaire avec une plus </a:t>
            </a:r>
            <a:r>
              <a:rPr lang="fr-FR" sz="1000" b="1" dirty="0"/>
              <a:t>grande capacité de résilience</a:t>
            </a:r>
            <a:r>
              <a:rPr lang="fr-FR" sz="1000" dirty="0"/>
              <a:t> que lors des crises précédentes.</a:t>
            </a:r>
          </a:p>
          <a:p>
            <a:pPr algn="just">
              <a:buClr>
                <a:srgbClr val="50BCBD"/>
              </a:buClr>
            </a:pPr>
            <a:endParaRPr lang="fr-FR" sz="1000" dirty="0"/>
          </a:p>
          <a:p>
            <a:pPr algn="just">
              <a:buClr>
                <a:srgbClr val="50BCBD"/>
              </a:buClr>
            </a:pPr>
            <a:endParaRPr lang="fr-FR" sz="1000" dirty="0"/>
          </a:p>
          <a:p>
            <a:pPr algn="just">
              <a:buClr>
                <a:srgbClr val="50BCBD"/>
              </a:buClr>
            </a:pPr>
            <a:endParaRPr lang="fr-FR" sz="900" dirty="0"/>
          </a:p>
          <a:p>
            <a:pPr algn="just">
              <a:buClr>
                <a:srgbClr val="50BCBD"/>
              </a:buClr>
            </a:pPr>
            <a:endParaRPr lang="fr-FR" sz="900" dirty="0"/>
          </a:p>
        </p:txBody>
      </p:sp>
      <p:sp>
        <p:nvSpPr>
          <p:cNvPr id="2" name="Rectangle 1"/>
          <p:cNvSpPr/>
          <p:nvPr/>
        </p:nvSpPr>
        <p:spPr>
          <a:xfrm>
            <a:off x="-313768" y="6039652"/>
            <a:ext cx="4169356" cy="707886"/>
          </a:xfrm>
          <a:prstGeom prst="rect">
            <a:avLst/>
          </a:prstGeom>
        </p:spPr>
        <p:txBody>
          <a:bodyPr wrap="square">
            <a:spAutoFit/>
          </a:bodyPr>
          <a:lstStyle/>
          <a:p>
            <a:pPr algn="just"/>
            <a:r>
              <a:rPr lang="fr-FR" sz="1000" dirty="0"/>
              <a:t>Les limites de cette méthode, notamment sur l’investissement local, ont conduit le Gouvernement à adopter </a:t>
            </a:r>
            <a:r>
              <a:rPr lang="fr-FR" sz="1000" u="sng" dirty="0"/>
              <a:t>une nouvelle stratégie : associer les collectivités à la trajectoire de maîtrise des finances publiques dans le  cadre d’une démarche contractuelle</a:t>
            </a:r>
            <a:r>
              <a:rPr lang="fr-FR" sz="1000" dirty="0"/>
              <a:t>.</a:t>
            </a:r>
            <a:r>
              <a:rPr lang="fr-FR" sz="1000" u="sng" dirty="0"/>
              <a:t> </a:t>
            </a:r>
            <a:endParaRPr lang="fr-FR" sz="1000" dirty="0"/>
          </a:p>
        </p:txBody>
      </p:sp>
      <p:graphicFrame>
        <p:nvGraphicFramePr>
          <p:cNvPr id="17" name="Graphique 16"/>
          <p:cNvGraphicFramePr>
            <a:graphicFrameLocks/>
          </p:cNvGraphicFramePr>
          <p:nvPr>
            <p:extLst>
              <p:ext uri="{D42A27DB-BD31-4B8C-83A1-F6EECF244321}">
                <p14:modId xmlns:p14="http://schemas.microsoft.com/office/powerpoint/2010/main" val="3381506669"/>
              </p:ext>
            </p:extLst>
          </p:nvPr>
        </p:nvGraphicFramePr>
        <p:xfrm>
          <a:off x="4898607" y="1567627"/>
          <a:ext cx="3541354" cy="1711262"/>
        </p:xfrm>
        <a:graphic>
          <a:graphicData uri="http://schemas.openxmlformats.org/drawingml/2006/chart">
            <c:chart xmlns:c="http://schemas.openxmlformats.org/drawingml/2006/chart" xmlns:r="http://schemas.openxmlformats.org/officeDocument/2006/relationships" r:id="rId2"/>
          </a:graphicData>
        </a:graphic>
      </p:graphicFrame>
      <p:sp>
        <p:nvSpPr>
          <p:cNvPr id="20" name="ZoneTexte 19"/>
          <p:cNvSpPr txBox="1"/>
          <p:nvPr/>
        </p:nvSpPr>
        <p:spPr>
          <a:xfrm>
            <a:off x="5518298" y="3337940"/>
            <a:ext cx="2921663" cy="230832"/>
          </a:xfrm>
          <a:prstGeom prst="rect">
            <a:avLst/>
          </a:prstGeom>
          <a:noFill/>
        </p:spPr>
        <p:txBody>
          <a:bodyPr wrap="square" rtlCol="0">
            <a:spAutoFit/>
          </a:bodyPr>
          <a:lstStyle/>
          <a:p>
            <a:pPr algn="ctr"/>
            <a:r>
              <a:rPr lang="fr-FR" sz="900" b="1" dirty="0"/>
              <a:t>Exécution 2017 à 2020 des DRF des collectivités</a:t>
            </a:r>
          </a:p>
        </p:txBody>
      </p:sp>
      <p:sp>
        <p:nvSpPr>
          <p:cNvPr id="4" name="ZoneTexte 3"/>
          <p:cNvSpPr txBox="1"/>
          <p:nvPr/>
        </p:nvSpPr>
        <p:spPr>
          <a:xfrm>
            <a:off x="5007935" y="3668227"/>
            <a:ext cx="3432026" cy="1015663"/>
          </a:xfrm>
          <a:prstGeom prst="rect">
            <a:avLst/>
          </a:prstGeom>
          <a:noFill/>
          <a:ln>
            <a:solidFill>
              <a:schemeClr val="bg2"/>
            </a:solidFill>
          </a:ln>
        </p:spPr>
        <p:txBody>
          <a:bodyPr wrap="square" rtlCol="0">
            <a:spAutoFit/>
          </a:bodyPr>
          <a:lstStyle/>
          <a:p>
            <a:pPr algn="ctr"/>
            <a:r>
              <a:rPr lang="fr-FR" sz="1000" b="1" dirty="0"/>
              <a:t>Une « professionnalisation » de la fonction financière</a:t>
            </a:r>
          </a:p>
          <a:p>
            <a:endParaRPr lang="fr-FR" sz="1000" dirty="0"/>
          </a:p>
          <a:p>
            <a:r>
              <a:rPr lang="fr-FR" sz="1000" dirty="0"/>
              <a:t>Pour les 321 collectivités signataires, les « contrats de Cahors » et l’attention portée à l’évolution des DRF a permis d’améliorer la qualité de la gestion budgétaire et comptable des collectivités.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 name="TextShape 1"/>
          <p:cNvSpPr txBox="1"/>
          <p:nvPr/>
        </p:nvSpPr>
        <p:spPr>
          <a:xfrm>
            <a:off x="360000" y="900000"/>
            <a:ext cx="8423640" cy="375120"/>
          </a:xfrm>
          <a:prstGeom prst="rect">
            <a:avLst/>
          </a:prstGeom>
          <a:noFill/>
          <a:ln>
            <a:noFill/>
          </a:ln>
        </p:spPr>
        <p:txBody>
          <a:bodyPr lIns="0" tIns="0" rIns="0" bIns="0">
            <a:noAutofit/>
          </a:bodyPr>
          <a:lstStyle/>
          <a:p>
            <a:pPr>
              <a:lnSpc>
                <a:spcPct val="90000"/>
              </a:lnSpc>
            </a:pPr>
            <a:r>
              <a:rPr lang="fr-FR" sz="2550" b="1" spc="-1" dirty="0">
                <a:solidFill>
                  <a:srgbClr val="000000"/>
                </a:solidFill>
                <a:latin typeface="Arial"/>
              </a:rPr>
              <a:t>b</a:t>
            </a:r>
            <a:r>
              <a:rPr lang="fr-FR" sz="2550" b="1" spc="-1" dirty="0">
                <a:solidFill>
                  <a:srgbClr val="000000"/>
                </a:solidFill>
              </a:rPr>
              <a:t>. Les concours financiers de l’État aux collectivités locales ont progressé entre 2017 et 2021</a:t>
            </a:r>
          </a:p>
          <a:p>
            <a:pPr>
              <a:lnSpc>
                <a:spcPct val="90000"/>
              </a:lnSpc>
            </a:pPr>
            <a:br>
              <a:rPr dirty="0"/>
            </a:br>
            <a:endParaRPr lang="fr-FR" sz="2550" b="0" strike="noStrike" spc="-1" dirty="0">
              <a:solidFill>
                <a:srgbClr val="000000"/>
              </a:solidFill>
              <a:latin typeface="Arial"/>
            </a:endParaRPr>
          </a:p>
        </p:txBody>
      </p:sp>
      <p:sp>
        <p:nvSpPr>
          <p:cNvPr id="222" name="TextShape 3"/>
          <p:cNvSpPr txBox="1"/>
          <p:nvPr/>
        </p:nvSpPr>
        <p:spPr>
          <a:xfrm>
            <a:off x="413386" y="1742580"/>
            <a:ext cx="3762374" cy="2573640"/>
          </a:xfrm>
          <a:prstGeom prst="rect">
            <a:avLst/>
          </a:prstGeom>
          <a:noFill/>
          <a:ln>
            <a:noFill/>
          </a:ln>
        </p:spPr>
        <p:txBody>
          <a:bodyPr lIns="0" tIns="0" rIns="0" bIns="0">
            <a:noAutofit/>
          </a:bodyPr>
          <a:lstStyle/>
          <a:p>
            <a:pPr marL="8550" lvl="1" algn="just">
              <a:spcBef>
                <a:spcPts val="300"/>
              </a:spcBef>
              <a:spcAft>
                <a:spcPts val="499"/>
              </a:spcAft>
              <a:tabLst>
                <a:tab pos="177800" algn="l"/>
              </a:tabLst>
            </a:pPr>
            <a:r>
              <a:rPr lang="fr-FR" sz="1000" b="1" dirty="0"/>
              <a:t>Les concours financiers de l’État </a:t>
            </a:r>
            <a:r>
              <a:rPr lang="fr-FR" sz="1000" dirty="0"/>
              <a:t>(mission RCT, PSR et TVA des régions) </a:t>
            </a:r>
            <a:r>
              <a:rPr lang="fr-FR" sz="1000" b="1" dirty="0"/>
              <a:t>ont progressé de 2,5 % sur la période 2017-2021</a:t>
            </a:r>
            <a:r>
              <a:rPr lang="fr-FR" sz="1000" dirty="0"/>
              <a:t> contre une baisse de 4,1 % lors du précédent quinquennat (2012-2017) :  </a:t>
            </a:r>
          </a:p>
          <a:p>
            <a:pPr marL="396000" lvl="1" indent="-171450" algn="just">
              <a:spcAft>
                <a:spcPts val="499"/>
              </a:spcAft>
              <a:buFont typeface="Arial" panose="020B0604020202020204" pitchFamily="34" charset="0"/>
              <a:buChar char="•"/>
            </a:pPr>
            <a:r>
              <a:rPr lang="fr-FR" sz="1000" dirty="0"/>
              <a:t>une baisse de 11 Md€ sous le précédent quinquennat, en raison de la CRFP (diminution de la DGF sur la période 2014-2017) ; </a:t>
            </a:r>
          </a:p>
          <a:p>
            <a:pPr marL="396000" lvl="1" indent="-171450" algn="just">
              <a:spcAft>
                <a:spcPts val="499"/>
              </a:spcAft>
              <a:buFont typeface="Arial" panose="020B0604020202020204" pitchFamily="34" charset="0"/>
              <a:buChar char="•"/>
            </a:pPr>
            <a:r>
              <a:rPr lang="fr-FR" sz="1000" dirty="0"/>
              <a:t>une </a:t>
            </a:r>
            <a:r>
              <a:rPr lang="fr-FR" sz="1000" b="1" dirty="0"/>
              <a:t>progression de près de 5 Md€ entre 2017 et 2021 </a:t>
            </a:r>
            <a:r>
              <a:rPr lang="fr-FR" sz="1000" dirty="0"/>
              <a:t>portée principalement par : </a:t>
            </a:r>
          </a:p>
          <a:p>
            <a:pPr marL="853200" lvl="2" indent="-171450" algn="just">
              <a:spcAft>
                <a:spcPts val="499"/>
              </a:spcAft>
              <a:buFont typeface="Arial" panose="020B0604020202020204" pitchFamily="34" charset="0"/>
              <a:buChar char="•"/>
            </a:pPr>
            <a:r>
              <a:rPr lang="fr-FR" sz="1000" dirty="0"/>
              <a:t>les PSR hors FCTVA : dynamisme des PSR fiscaux, stabilité de la DGF ;  </a:t>
            </a:r>
          </a:p>
          <a:p>
            <a:pPr marL="853200" lvl="2" indent="-171450" algn="just">
              <a:spcAft>
                <a:spcPts val="499"/>
              </a:spcAft>
              <a:buFont typeface="Arial" panose="020B0604020202020204" pitchFamily="34" charset="0"/>
              <a:buChar char="•"/>
            </a:pPr>
            <a:r>
              <a:rPr lang="fr-FR" sz="1000" dirty="0"/>
              <a:t>progression continue du FCTVA (+1,7 Md€, passant de 5 Md€ en 2017 à 6,7 Md€ en 2021) ; </a:t>
            </a:r>
          </a:p>
          <a:p>
            <a:pPr marL="853200" lvl="2" indent="-171450" algn="just">
              <a:spcAft>
                <a:spcPts val="499"/>
              </a:spcAft>
              <a:buFont typeface="Arial" panose="020B0604020202020204" pitchFamily="34" charset="0"/>
              <a:buChar char="•"/>
            </a:pPr>
            <a:r>
              <a:rPr lang="fr-FR" sz="1000" dirty="0"/>
              <a:t>dynamisme de la TVA des régions en substitution de la DGF (4,6 Md€ en 2021 contre 4,2 Md€ en 2017). </a:t>
            </a:r>
          </a:p>
          <a:p>
            <a:pPr marL="396000" lvl="1" indent="-171450" algn="just">
              <a:spcAft>
                <a:spcPts val="499"/>
              </a:spcAft>
              <a:buFont typeface="Arial" panose="020B0604020202020204" pitchFamily="34" charset="0"/>
              <a:buChar char="•"/>
            </a:pPr>
            <a:endParaRPr lang="fr-FR" sz="400" dirty="0"/>
          </a:p>
          <a:p>
            <a:pPr algn="just">
              <a:lnSpc>
                <a:spcPct val="100000"/>
              </a:lnSpc>
              <a:spcAft>
                <a:spcPts val="499"/>
              </a:spcAft>
            </a:pPr>
            <a:endParaRPr lang="fr-FR" sz="1050" b="0" strike="noStrike" spc="-1" dirty="0">
              <a:latin typeface="Arial"/>
            </a:endParaRPr>
          </a:p>
          <a:p>
            <a:pPr algn="ctr">
              <a:lnSpc>
                <a:spcPct val="100000"/>
              </a:lnSpc>
              <a:spcAft>
                <a:spcPts val="499"/>
              </a:spcAft>
            </a:pPr>
            <a:endParaRPr lang="fr-FR" sz="1050" b="0" strike="noStrike" spc="-1" dirty="0">
              <a:latin typeface="Arial"/>
            </a:endParaRPr>
          </a:p>
        </p:txBody>
      </p:sp>
      <p:sp>
        <p:nvSpPr>
          <p:cNvPr id="225" name="TextShape 6"/>
          <p:cNvSpPr txBox="1"/>
          <p:nvPr/>
        </p:nvSpPr>
        <p:spPr>
          <a:xfrm>
            <a:off x="6264000" y="4783680"/>
            <a:ext cx="1349640" cy="359640"/>
          </a:xfrm>
          <a:prstGeom prst="rect">
            <a:avLst/>
          </a:prstGeom>
          <a:noFill/>
          <a:ln>
            <a:noFill/>
          </a:ln>
        </p:spPr>
        <p:txBody>
          <a:bodyPr lIns="0" tIns="0" rIns="0" bIns="0" anchor="ctr">
            <a:noAutofit/>
          </a:bodyPr>
          <a:lstStyle/>
          <a:p>
            <a:pPr algn="r">
              <a:lnSpc>
                <a:spcPct val="100000"/>
              </a:lnSpc>
            </a:pPr>
            <a:fld id="{CCDDE98B-22A0-4223-82B5-524C84AFC399}" type="slidenum">
              <a:rPr lang="fr-FR" sz="750" b="1" strike="noStrike" spc="-1">
                <a:solidFill>
                  <a:srgbClr val="000000"/>
                </a:solidFill>
                <a:latin typeface="Arial"/>
              </a:rPr>
              <a:t>22</a:t>
            </a:fld>
            <a:endParaRPr lang="fr-FR" sz="750" b="0" strike="noStrike" spc="-1">
              <a:latin typeface="Times New Roman"/>
            </a:endParaRPr>
          </a:p>
        </p:txBody>
      </p:sp>
      <p:sp>
        <p:nvSpPr>
          <p:cNvPr id="226" name="TextShape 7"/>
          <p:cNvSpPr txBox="1"/>
          <p:nvPr/>
        </p:nvSpPr>
        <p:spPr>
          <a:xfrm>
            <a:off x="7614000" y="4783680"/>
            <a:ext cx="1169640" cy="359640"/>
          </a:xfrm>
          <a:prstGeom prst="rect">
            <a:avLst/>
          </a:prstGeom>
          <a:noFill/>
          <a:ln>
            <a:noFill/>
          </a:ln>
        </p:spPr>
        <p:txBody>
          <a:bodyPr lIns="0" tIns="0" rIns="0" bIns="0" anchor="ctr">
            <a:noAutofit/>
          </a:bodyPr>
          <a:lstStyle/>
          <a:p>
            <a:endParaRPr lang="fr-FR" sz="2400" b="0" strike="noStrike" spc="-1">
              <a:latin typeface="Times New Roman"/>
            </a:endParaRPr>
          </a:p>
        </p:txBody>
      </p:sp>
      <p:sp>
        <p:nvSpPr>
          <p:cNvPr id="227" name="TextShape 8"/>
          <p:cNvSpPr txBox="1"/>
          <p:nvPr/>
        </p:nvSpPr>
        <p:spPr>
          <a:xfrm>
            <a:off x="360000" y="4783680"/>
            <a:ext cx="5903640" cy="359640"/>
          </a:xfrm>
          <a:prstGeom prst="rect">
            <a:avLst/>
          </a:prstGeom>
          <a:noFill/>
          <a:ln>
            <a:noFill/>
          </a:ln>
        </p:spPr>
        <p:txBody>
          <a:bodyPr lIns="0" tIns="0" rIns="0" bIns="0" anchor="ctr">
            <a:noAutofit/>
          </a:bodyPr>
          <a:lstStyle/>
          <a:p>
            <a:endParaRPr lang="fr-FR" sz="2400" b="0" strike="noStrike" spc="-1">
              <a:latin typeface="Times New Roman"/>
            </a:endParaRPr>
          </a:p>
        </p:txBody>
      </p:sp>
      <p:graphicFrame>
        <p:nvGraphicFramePr>
          <p:cNvPr id="10" name="Graphique 9"/>
          <p:cNvGraphicFramePr>
            <a:graphicFrameLocks/>
          </p:cNvGraphicFramePr>
          <p:nvPr>
            <p:extLst>
              <p:ext uri="{D42A27DB-BD31-4B8C-83A1-F6EECF244321}">
                <p14:modId xmlns:p14="http://schemas.microsoft.com/office/powerpoint/2010/main" val="2698316499"/>
              </p:ext>
            </p:extLst>
          </p:nvPr>
        </p:nvGraphicFramePr>
        <p:xfrm>
          <a:off x="4571820" y="1742580"/>
          <a:ext cx="4318270" cy="2626842"/>
        </p:xfrm>
        <a:graphic>
          <a:graphicData uri="http://schemas.openxmlformats.org/drawingml/2006/chart">
            <c:chart xmlns:c="http://schemas.openxmlformats.org/drawingml/2006/chart" xmlns:r="http://schemas.openxmlformats.org/officeDocument/2006/relationships" r:id="rId2"/>
          </a:graphicData>
        </a:graphic>
      </p:graphicFrame>
      <p:sp>
        <p:nvSpPr>
          <p:cNvPr id="2" name="ZoneTexte 1"/>
          <p:cNvSpPr txBox="1"/>
          <p:nvPr/>
        </p:nvSpPr>
        <p:spPr>
          <a:xfrm>
            <a:off x="5273557" y="4345719"/>
            <a:ext cx="3330526" cy="230832"/>
          </a:xfrm>
          <a:prstGeom prst="rect">
            <a:avLst/>
          </a:prstGeom>
          <a:noFill/>
        </p:spPr>
        <p:txBody>
          <a:bodyPr wrap="square" rtlCol="0">
            <a:spAutoFit/>
          </a:bodyPr>
          <a:lstStyle/>
          <a:p>
            <a:pPr algn="ctr"/>
            <a:r>
              <a:rPr lang="fr-FR" sz="900" b="1" dirty="0"/>
              <a:t>Concours financiers de l’État (CP, en M€)</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TextShape 1"/>
          <p:cNvSpPr txBox="1"/>
          <p:nvPr/>
        </p:nvSpPr>
        <p:spPr>
          <a:xfrm>
            <a:off x="360000" y="712440"/>
            <a:ext cx="8423640" cy="375120"/>
          </a:xfrm>
          <a:prstGeom prst="rect">
            <a:avLst/>
          </a:prstGeom>
          <a:noFill/>
          <a:ln>
            <a:noFill/>
          </a:ln>
        </p:spPr>
        <p:txBody>
          <a:bodyPr lIns="0" tIns="0" rIns="0" bIns="0">
            <a:noAutofit/>
          </a:bodyPr>
          <a:lstStyle/>
          <a:p>
            <a:pPr>
              <a:lnSpc>
                <a:spcPct val="90000"/>
              </a:lnSpc>
            </a:pPr>
            <a:r>
              <a:rPr lang="fr-FR" sz="2550" b="1" spc="-1" dirty="0">
                <a:solidFill>
                  <a:srgbClr val="000000"/>
                </a:solidFill>
                <a:latin typeface="Arial"/>
              </a:rPr>
              <a:t>c</a:t>
            </a:r>
            <a:r>
              <a:rPr lang="fr-FR" sz="2550" b="1" spc="-1" dirty="0">
                <a:solidFill>
                  <a:srgbClr val="000000"/>
                </a:solidFill>
              </a:rPr>
              <a:t>. La compensation intégrale des réformes de fiscalité locale représente un coût important pour l’État - 1</a:t>
            </a:r>
          </a:p>
          <a:p>
            <a:pPr>
              <a:lnSpc>
                <a:spcPct val="90000"/>
              </a:lnSpc>
            </a:pPr>
            <a:r>
              <a:rPr lang="fr-FR" sz="1000" b="1" strike="noStrike" spc="-1" dirty="0">
                <a:solidFill>
                  <a:srgbClr val="000000"/>
                </a:solidFill>
              </a:rPr>
              <a:t> </a:t>
            </a:r>
            <a:endParaRPr lang="fr-FR" sz="2550" b="0" strike="noStrike" spc="-1" dirty="0">
              <a:solidFill>
                <a:srgbClr val="000000"/>
              </a:solidFill>
              <a:latin typeface="Arial"/>
            </a:endParaRPr>
          </a:p>
        </p:txBody>
      </p:sp>
      <p:sp>
        <p:nvSpPr>
          <p:cNvPr id="237" name="TextShape 2"/>
          <p:cNvSpPr txBox="1"/>
          <p:nvPr/>
        </p:nvSpPr>
        <p:spPr>
          <a:xfrm>
            <a:off x="3312000" y="158734"/>
            <a:ext cx="5471640" cy="359640"/>
          </a:xfrm>
          <a:prstGeom prst="rect">
            <a:avLst/>
          </a:prstGeom>
          <a:noFill/>
          <a:ln>
            <a:noFill/>
          </a:ln>
        </p:spPr>
        <p:txBody>
          <a:bodyPr lIns="0" tIns="0" rIns="0" bIns="0">
            <a:noAutofit/>
          </a:bodyPr>
          <a:lstStyle/>
          <a:p>
            <a:pPr algn="r">
              <a:lnSpc>
                <a:spcPct val="100000"/>
              </a:lnSpc>
            </a:pPr>
            <a:r>
              <a:rPr lang="fr-FR" sz="750" b="1" spc="-1" dirty="0">
                <a:solidFill>
                  <a:srgbClr val="000000"/>
                </a:solidFill>
                <a:latin typeface="Arial"/>
              </a:rPr>
              <a:t>4</a:t>
            </a:r>
            <a:r>
              <a:rPr lang="fr-FR" sz="750" b="1" spc="-1" dirty="0">
                <a:solidFill>
                  <a:srgbClr val="000000"/>
                </a:solidFill>
              </a:rPr>
              <a:t>. Changer les paradigmes</a:t>
            </a:r>
          </a:p>
          <a:p>
            <a:pPr marL="108000" indent="-107640" algn="r">
              <a:lnSpc>
                <a:spcPct val="100000"/>
              </a:lnSpc>
            </a:pPr>
            <a:r>
              <a:rPr lang="fr-FR" sz="750" spc="-1" dirty="0">
                <a:solidFill>
                  <a:srgbClr val="000000"/>
                </a:solidFill>
                <a:latin typeface="Arial"/>
              </a:rPr>
              <a:t>b</a:t>
            </a:r>
            <a:r>
              <a:rPr lang="fr-FR" sz="750" spc="-1" dirty="0">
                <a:solidFill>
                  <a:srgbClr val="000000"/>
                </a:solidFill>
              </a:rPr>
              <a:t>. La compensation intégrale des réformes fiscales malgré un coût budgétaire substantiel pour l’Etat</a:t>
            </a:r>
          </a:p>
          <a:p>
            <a:pPr marL="108000" indent="-107640" algn="r">
              <a:lnSpc>
                <a:spcPct val="100000"/>
              </a:lnSpc>
            </a:pPr>
            <a:endParaRPr lang="fr-FR" sz="750" b="0" strike="noStrike" spc="-1" dirty="0">
              <a:solidFill>
                <a:srgbClr val="000000"/>
              </a:solidFill>
              <a:latin typeface="Arial"/>
            </a:endParaRPr>
          </a:p>
        </p:txBody>
      </p:sp>
      <p:sp>
        <p:nvSpPr>
          <p:cNvPr id="241" name="TextShape 6"/>
          <p:cNvSpPr txBox="1"/>
          <p:nvPr/>
        </p:nvSpPr>
        <p:spPr>
          <a:xfrm>
            <a:off x="6264000" y="4783680"/>
            <a:ext cx="1349640" cy="359640"/>
          </a:xfrm>
          <a:prstGeom prst="rect">
            <a:avLst/>
          </a:prstGeom>
          <a:noFill/>
          <a:ln>
            <a:noFill/>
          </a:ln>
        </p:spPr>
        <p:txBody>
          <a:bodyPr lIns="0" tIns="0" rIns="0" bIns="0" anchor="ctr">
            <a:noAutofit/>
          </a:bodyPr>
          <a:lstStyle/>
          <a:p>
            <a:pPr algn="r">
              <a:lnSpc>
                <a:spcPct val="100000"/>
              </a:lnSpc>
            </a:pPr>
            <a:fld id="{02C35AD7-519F-4E53-BC0C-FAA1F84BFC5A}" type="slidenum">
              <a:rPr lang="fr-FR" sz="750" b="1" strike="noStrike" spc="-1">
                <a:solidFill>
                  <a:srgbClr val="000000"/>
                </a:solidFill>
                <a:latin typeface="Arial"/>
              </a:rPr>
              <a:t>23</a:t>
            </a:fld>
            <a:endParaRPr lang="fr-FR" sz="750" b="0" strike="noStrike" spc="-1">
              <a:latin typeface="Times New Roman"/>
            </a:endParaRPr>
          </a:p>
        </p:txBody>
      </p:sp>
      <p:sp>
        <p:nvSpPr>
          <p:cNvPr id="242" name="TextShape 7"/>
          <p:cNvSpPr txBox="1"/>
          <p:nvPr/>
        </p:nvSpPr>
        <p:spPr>
          <a:xfrm>
            <a:off x="7614000" y="4783680"/>
            <a:ext cx="1169640" cy="359640"/>
          </a:xfrm>
          <a:prstGeom prst="rect">
            <a:avLst/>
          </a:prstGeom>
          <a:noFill/>
          <a:ln>
            <a:noFill/>
          </a:ln>
        </p:spPr>
        <p:txBody>
          <a:bodyPr lIns="0" tIns="0" rIns="0" bIns="0" anchor="ctr">
            <a:noAutofit/>
          </a:bodyPr>
          <a:lstStyle/>
          <a:p>
            <a:endParaRPr lang="fr-FR" sz="2400" b="0" strike="noStrike" spc="-1">
              <a:latin typeface="Times New Roman"/>
            </a:endParaRPr>
          </a:p>
        </p:txBody>
      </p:sp>
      <p:sp>
        <p:nvSpPr>
          <p:cNvPr id="243" name="TextShape 8"/>
          <p:cNvSpPr txBox="1"/>
          <p:nvPr/>
        </p:nvSpPr>
        <p:spPr>
          <a:xfrm>
            <a:off x="360000" y="4783680"/>
            <a:ext cx="5903640" cy="359640"/>
          </a:xfrm>
          <a:prstGeom prst="rect">
            <a:avLst/>
          </a:prstGeom>
          <a:noFill/>
          <a:ln>
            <a:noFill/>
          </a:ln>
        </p:spPr>
        <p:txBody>
          <a:bodyPr lIns="0" tIns="0" rIns="0" bIns="0" anchor="ctr">
            <a:noAutofit/>
          </a:bodyPr>
          <a:lstStyle/>
          <a:p>
            <a:endParaRPr lang="fr-FR" sz="2400" b="0" strike="noStrike" spc="-1">
              <a:latin typeface="Times New Roman"/>
            </a:endParaRPr>
          </a:p>
        </p:txBody>
      </p:sp>
      <p:sp>
        <p:nvSpPr>
          <p:cNvPr id="4" name="Rectangle 3"/>
          <p:cNvSpPr/>
          <p:nvPr/>
        </p:nvSpPr>
        <p:spPr>
          <a:xfrm>
            <a:off x="359639" y="1635480"/>
            <a:ext cx="4038939" cy="3323987"/>
          </a:xfrm>
          <a:prstGeom prst="rect">
            <a:avLst/>
          </a:prstGeom>
        </p:spPr>
        <p:txBody>
          <a:bodyPr wrap="square">
            <a:spAutoFit/>
          </a:bodyPr>
          <a:lstStyle/>
          <a:p>
            <a:pPr marL="171450" indent="-171450" algn="just">
              <a:buFont typeface="Wingdings" panose="05000000000000000000" pitchFamily="2" charset="2"/>
              <a:buChar char="§"/>
            </a:pPr>
            <a:r>
              <a:rPr lang="fr-FR" sz="1000" dirty="0"/>
              <a:t>La </a:t>
            </a:r>
            <a:r>
              <a:rPr lang="fr-FR" sz="1000" b="1" dirty="0"/>
              <a:t>suppression de la taxe d’habitation </a:t>
            </a:r>
            <a:r>
              <a:rPr lang="fr-FR" sz="1000" dirty="0"/>
              <a:t>sur les résidences principales a été compensée à « l’euro près » aux collectivités locales (24 Md€) ;</a:t>
            </a:r>
          </a:p>
          <a:p>
            <a:pPr marL="171450" indent="-171450" algn="just">
              <a:buFont typeface="Wingdings" panose="05000000000000000000" pitchFamily="2" charset="2"/>
              <a:buChar char="§"/>
            </a:pPr>
            <a:endParaRPr lang="fr-FR" sz="1000" dirty="0"/>
          </a:p>
          <a:p>
            <a:pPr marL="171450" indent="-171450" algn="just">
              <a:buFont typeface="Wingdings" panose="05000000000000000000" pitchFamily="2" charset="2"/>
              <a:buChar char="§"/>
            </a:pPr>
            <a:r>
              <a:rPr lang="fr-FR" sz="1000" dirty="0"/>
              <a:t>L’</a:t>
            </a:r>
            <a:r>
              <a:rPr lang="fr-FR" sz="1000" b="1" dirty="0"/>
              <a:t>affectation de TVA aux départements en remplacement de la TFPB </a:t>
            </a:r>
            <a:r>
              <a:rPr lang="fr-FR" sz="1000" dirty="0"/>
              <a:t>leur permet de bénéficier d’une recette plus dynamique (+5,4% en 2022 contre une TFPB à +3,3% par an entre 2016 et 2019). Les départements bénéficient également d’une part supplémentaire de TVA de 250 M€ au titre de leur fonds de sauvegarde ;</a:t>
            </a:r>
          </a:p>
          <a:p>
            <a:pPr marL="171450" indent="-171450" algn="just">
              <a:buFont typeface="Wingdings" panose="05000000000000000000" pitchFamily="2" charset="2"/>
              <a:buChar char="§"/>
            </a:pPr>
            <a:endParaRPr lang="fr-FR" sz="1000" dirty="0"/>
          </a:p>
          <a:p>
            <a:pPr marL="171450" indent="-171450" algn="just">
              <a:buFont typeface="Wingdings" panose="05000000000000000000" pitchFamily="2" charset="2"/>
              <a:buChar char="§"/>
            </a:pPr>
            <a:r>
              <a:rPr lang="fr-FR" sz="1000" dirty="0"/>
              <a:t>L’</a:t>
            </a:r>
            <a:r>
              <a:rPr lang="fr-FR" sz="1000" b="1" dirty="0"/>
              <a:t>affectation de TVA aux EPCI et à la Ville de Paris </a:t>
            </a:r>
            <a:r>
              <a:rPr lang="fr-FR" sz="1000" dirty="0"/>
              <a:t>est également plus dynamique que leur ancienne TH (+2% par an en moyenne entre 2016 et 2019) ;</a:t>
            </a:r>
          </a:p>
          <a:p>
            <a:pPr marL="171450" indent="-171450" algn="just">
              <a:buFont typeface="Wingdings" panose="05000000000000000000" pitchFamily="2" charset="2"/>
              <a:buChar char="§"/>
            </a:pPr>
            <a:endParaRPr lang="fr-FR" sz="1000" dirty="0"/>
          </a:p>
          <a:p>
            <a:pPr marL="171450" indent="-171450" algn="just">
              <a:buFont typeface="Wingdings" panose="05000000000000000000" pitchFamily="2" charset="2"/>
              <a:buChar char="§"/>
            </a:pPr>
            <a:r>
              <a:rPr lang="fr-FR" sz="1000" dirty="0"/>
              <a:t>L’</a:t>
            </a:r>
            <a:r>
              <a:rPr lang="fr-FR" sz="1000" b="1" dirty="0"/>
              <a:t>affectation de l’ex part départementale de la TFPB aux communes </a:t>
            </a:r>
            <a:r>
              <a:rPr lang="fr-FR" sz="1000" dirty="0"/>
              <a:t>leur permet de bénéficier d’une ressource plus dynamique (+3,3% par an entre 2016 et 2019) que la TH (+2%/an en moyenne).</a:t>
            </a:r>
          </a:p>
          <a:p>
            <a:pPr marL="171450" indent="-171450" algn="just">
              <a:buFont typeface="Wingdings" panose="05000000000000000000" pitchFamily="2" charset="2"/>
              <a:buChar char="§"/>
            </a:pPr>
            <a:endParaRPr lang="fr-FR" sz="1000" dirty="0"/>
          </a:p>
          <a:p>
            <a:pPr marL="171450" indent="-171450" algn="just">
              <a:buFont typeface="Wingdings" panose="05000000000000000000" pitchFamily="2" charset="2"/>
              <a:buChar char="§"/>
            </a:pPr>
            <a:endParaRPr lang="fr-FR" sz="1000" dirty="0"/>
          </a:p>
        </p:txBody>
      </p:sp>
      <p:sp>
        <p:nvSpPr>
          <p:cNvPr id="10" name="Rectangle 9"/>
          <p:cNvSpPr/>
          <p:nvPr/>
        </p:nvSpPr>
        <p:spPr>
          <a:xfrm>
            <a:off x="4571820" y="1635480"/>
            <a:ext cx="3697194" cy="1938992"/>
          </a:xfrm>
          <a:prstGeom prst="rect">
            <a:avLst/>
          </a:prstGeom>
        </p:spPr>
        <p:txBody>
          <a:bodyPr wrap="square">
            <a:spAutoFit/>
          </a:bodyPr>
          <a:lstStyle/>
          <a:p>
            <a:pPr marL="171450" lvl="0" indent="-171450" algn="just">
              <a:buFont typeface="Arial" panose="020B0604020202020204" pitchFamily="34" charset="0"/>
              <a:buChar char="•"/>
            </a:pPr>
            <a:r>
              <a:rPr lang="fr-FR" sz="1000" dirty="0">
                <a:solidFill>
                  <a:prstClr val="black"/>
                </a:solidFill>
              </a:rPr>
              <a:t>La </a:t>
            </a:r>
            <a:r>
              <a:rPr lang="fr-FR" sz="1000" b="1" dirty="0">
                <a:solidFill>
                  <a:prstClr val="black"/>
                </a:solidFill>
              </a:rPr>
              <a:t>baisse des impôts de production </a:t>
            </a:r>
            <a:r>
              <a:rPr lang="fr-FR" sz="1000" dirty="0">
                <a:solidFill>
                  <a:prstClr val="black"/>
                </a:solidFill>
              </a:rPr>
              <a:t>(TFPB, CFE et </a:t>
            </a:r>
            <a:r>
              <a:rPr lang="fr-FR" sz="1000" dirty="0"/>
              <a:t>CVAE) a également été compensée intégralement aux collectivités locales par des recettes dynamiques : TVA pour les régions (9,8 Md€) et PSR pour le bloc communal (3,6 Md€) ;</a:t>
            </a:r>
          </a:p>
          <a:p>
            <a:pPr marL="171450" lvl="0" indent="-171450" algn="just">
              <a:buFont typeface="Arial" panose="020B0604020202020204" pitchFamily="34" charset="0"/>
              <a:buChar char="•"/>
            </a:pPr>
            <a:endParaRPr lang="fr-FR" sz="1000" dirty="0"/>
          </a:p>
          <a:p>
            <a:pPr marL="171450" lvl="0" indent="-171450" algn="just">
              <a:buFont typeface="Arial" panose="020B0604020202020204" pitchFamily="34" charset="0"/>
              <a:buChar char="•"/>
            </a:pPr>
            <a:r>
              <a:rPr lang="fr-FR" sz="1000" dirty="0"/>
              <a:t>L’affectation de TVA en remplacement de la CVAE a permis aux régions d’éviter les baisses de cette dernière en 2021 (-130 M€) et 2022 (-400 M€). Au total, en combinant ces baisses évitées et la progression attendue de la TVA en 2022 (+0,5 Md€), </a:t>
            </a:r>
            <a:r>
              <a:rPr lang="fr-FR" sz="1000" b="1" dirty="0"/>
              <a:t>les régions ont bénéficié de près d’1 Md€.</a:t>
            </a:r>
          </a:p>
        </p:txBody>
      </p:sp>
    </p:spTree>
    <p:extLst>
      <p:ext uri="{BB962C8B-B14F-4D97-AF65-F5344CB8AC3E}">
        <p14:creationId xmlns:p14="http://schemas.microsoft.com/office/powerpoint/2010/main" val="25477863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TextShape 1"/>
          <p:cNvSpPr txBox="1"/>
          <p:nvPr/>
        </p:nvSpPr>
        <p:spPr>
          <a:xfrm>
            <a:off x="360000" y="900000"/>
            <a:ext cx="8423640" cy="375120"/>
          </a:xfrm>
          <a:prstGeom prst="rect">
            <a:avLst/>
          </a:prstGeom>
          <a:noFill/>
          <a:ln>
            <a:noFill/>
          </a:ln>
        </p:spPr>
        <p:txBody>
          <a:bodyPr lIns="0" tIns="0" rIns="0" bIns="0">
            <a:noAutofit/>
          </a:bodyPr>
          <a:lstStyle/>
          <a:p>
            <a:pPr>
              <a:lnSpc>
                <a:spcPct val="90000"/>
              </a:lnSpc>
            </a:pPr>
            <a:r>
              <a:rPr lang="fr-FR" sz="2550" b="1" spc="-1" dirty="0">
                <a:solidFill>
                  <a:srgbClr val="000000"/>
                </a:solidFill>
                <a:latin typeface="Arial"/>
              </a:rPr>
              <a:t>c</a:t>
            </a:r>
            <a:r>
              <a:rPr lang="fr-FR" sz="2550" b="1" spc="-1" dirty="0">
                <a:solidFill>
                  <a:srgbClr val="000000"/>
                </a:solidFill>
              </a:rPr>
              <a:t>. La compensation intégrale des réformes de fiscalité locale représente un coût important pour l’État - 2</a:t>
            </a:r>
          </a:p>
          <a:p>
            <a:pPr>
              <a:lnSpc>
                <a:spcPct val="90000"/>
              </a:lnSpc>
            </a:pPr>
            <a:r>
              <a:rPr lang="fr-FR" sz="1000" b="1" strike="noStrike" spc="-1" dirty="0">
                <a:solidFill>
                  <a:srgbClr val="000000"/>
                </a:solidFill>
              </a:rPr>
              <a:t> </a:t>
            </a:r>
            <a:endParaRPr lang="fr-FR" sz="2550" b="0" strike="noStrike" spc="-1" dirty="0">
              <a:solidFill>
                <a:srgbClr val="000000"/>
              </a:solidFill>
              <a:latin typeface="Arial"/>
            </a:endParaRPr>
          </a:p>
        </p:txBody>
      </p:sp>
      <p:sp>
        <p:nvSpPr>
          <p:cNvPr id="237" name="TextShape 2"/>
          <p:cNvSpPr txBox="1"/>
          <p:nvPr/>
        </p:nvSpPr>
        <p:spPr>
          <a:xfrm>
            <a:off x="3312000" y="180000"/>
            <a:ext cx="5471640" cy="359640"/>
          </a:xfrm>
          <a:prstGeom prst="rect">
            <a:avLst/>
          </a:prstGeom>
          <a:noFill/>
          <a:ln>
            <a:noFill/>
          </a:ln>
        </p:spPr>
        <p:txBody>
          <a:bodyPr lIns="0" tIns="0" rIns="0" bIns="0">
            <a:noAutofit/>
          </a:bodyPr>
          <a:lstStyle/>
          <a:p>
            <a:pPr algn="r">
              <a:lnSpc>
                <a:spcPct val="100000"/>
              </a:lnSpc>
            </a:pPr>
            <a:r>
              <a:rPr lang="fr-FR" sz="750" b="1" spc="-1" dirty="0">
                <a:solidFill>
                  <a:srgbClr val="000000"/>
                </a:solidFill>
                <a:latin typeface="Arial"/>
              </a:rPr>
              <a:t>4</a:t>
            </a:r>
            <a:r>
              <a:rPr lang="fr-FR" sz="750" b="1" spc="-1" dirty="0">
                <a:solidFill>
                  <a:srgbClr val="000000"/>
                </a:solidFill>
              </a:rPr>
              <a:t>. Changer les paradigmes</a:t>
            </a:r>
          </a:p>
          <a:p>
            <a:pPr marL="108000" indent="-107640" algn="r">
              <a:lnSpc>
                <a:spcPct val="100000"/>
              </a:lnSpc>
            </a:pPr>
            <a:r>
              <a:rPr lang="fr-FR" sz="750" spc="-1" dirty="0">
                <a:solidFill>
                  <a:srgbClr val="000000"/>
                </a:solidFill>
                <a:latin typeface="Arial"/>
              </a:rPr>
              <a:t>b</a:t>
            </a:r>
            <a:r>
              <a:rPr lang="fr-FR" sz="750" spc="-1" dirty="0">
                <a:solidFill>
                  <a:srgbClr val="000000"/>
                </a:solidFill>
              </a:rPr>
              <a:t>. La compensation intégrale des réformes fiscales malgré un coût budgétaire substantiel pour l’Etat</a:t>
            </a:r>
          </a:p>
          <a:p>
            <a:pPr marL="108000" indent="-107640" algn="r">
              <a:lnSpc>
                <a:spcPct val="100000"/>
              </a:lnSpc>
            </a:pPr>
            <a:endParaRPr lang="fr-FR" sz="750" b="0" strike="noStrike" spc="-1" dirty="0">
              <a:solidFill>
                <a:srgbClr val="000000"/>
              </a:solidFill>
              <a:latin typeface="Arial"/>
            </a:endParaRPr>
          </a:p>
        </p:txBody>
      </p:sp>
      <p:sp>
        <p:nvSpPr>
          <p:cNvPr id="241" name="TextShape 6"/>
          <p:cNvSpPr txBox="1"/>
          <p:nvPr/>
        </p:nvSpPr>
        <p:spPr>
          <a:xfrm>
            <a:off x="6264000" y="4783680"/>
            <a:ext cx="1349640" cy="359640"/>
          </a:xfrm>
          <a:prstGeom prst="rect">
            <a:avLst/>
          </a:prstGeom>
          <a:noFill/>
          <a:ln>
            <a:noFill/>
          </a:ln>
        </p:spPr>
        <p:txBody>
          <a:bodyPr lIns="0" tIns="0" rIns="0" bIns="0" anchor="ctr">
            <a:noAutofit/>
          </a:bodyPr>
          <a:lstStyle/>
          <a:p>
            <a:pPr algn="r">
              <a:lnSpc>
                <a:spcPct val="100000"/>
              </a:lnSpc>
            </a:pPr>
            <a:fld id="{02C35AD7-519F-4E53-BC0C-FAA1F84BFC5A}" type="slidenum">
              <a:rPr lang="fr-FR" sz="750" b="1" strike="noStrike" spc="-1">
                <a:solidFill>
                  <a:srgbClr val="000000"/>
                </a:solidFill>
                <a:latin typeface="Arial"/>
              </a:rPr>
              <a:t>24</a:t>
            </a:fld>
            <a:endParaRPr lang="fr-FR" sz="750" b="0" strike="noStrike" spc="-1">
              <a:latin typeface="Times New Roman"/>
            </a:endParaRPr>
          </a:p>
        </p:txBody>
      </p:sp>
      <p:sp>
        <p:nvSpPr>
          <p:cNvPr id="242" name="TextShape 7"/>
          <p:cNvSpPr txBox="1"/>
          <p:nvPr/>
        </p:nvSpPr>
        <p:spPr>
          <a:xfrm>
            <a:off x="7614000" y="4783680"/>
            <a:ext cx="1169640" cy="359640"/>
          </a:xfrm>
          <a:prstGeom prst="rect">
            <a:avLst/>
          </a:prstGeom>
          <a:noFill/>
          <a:ln>
            <a:noFill/>
          </a:ln>
        </p:spPr>
        <p:txBody>
          <a:bodyPr lIns="0" tIns="0" rIns="0" bIns="0" anchor="ctr">
            <a:noAutofit/>
          </a:bodyPr>
          <a:lstStyle/>
          <a:p>
            <a:endParaRPr lang="fr-FR" sz="2400" b="0" strike="noStrike" spc="-1">
              <a:latin typeface="Times New Roman"/>
            </a:endParaRPr>
          </a:p>
        </p:txBody>
      </p:sp>
      <p:sp>
        <p:nvSpPr>
          <p:cNvPr id="243" name="TextShape 8"/>
          <p:cNvSpPr txBox="1"/>
          <p:nvPr/>
        </p:nvSpPr>
        <p:spPr>
          <a:xfrm>
            <a:off x="360000" y="4783680"/>
            <a:ext cx="5903640" cy="359640"/>
          </a:xfrm>
          <a:prstGeom prst="rect">
            <a:avLst/>
          </a:prstGeom>
          <a:noFill/>
          <a:ln>
            <a:noFill/>
          </a:ln>
        </p:spPr>
        <p:txBody>
          <a:bodyPr lIns="0" tIns="0" rIns="0" bIns="0" anchor="ctr">
            <a:noAutofit/>
          </a:bodyPr>
          <a:lstStyle/>
          <a:p>
            <a:endParaRPr lang="fr-FR" sz="2400" b="0" strike="noStrike" spc="-1">
              <a:latin typeface="Times New Roman"/>
            </a:endParaRPr>
          </a:p>
        </p:txBody>
      </p:sp>
      <p:sp>
        <p:nvSpPr>
          <p:cNvPr id="10" name="Rectangle 9"/>
          <p:cNvSpPr/>
          <p:nvPr/>
        </p:nvSpPr>
        <p:spPr>
          <a:xfrm>
            <a:off x="478302" y="2037501"/>
            <a:ext cx="8117058" cy="2246769"/>
          </a:xfrm>
          <a:prstGeom prst="rect">
            <a:avLst/>
          </a:prstGeom>
        </p:spPr>
        <p:txBody>
          <a:bodyPr wrap="square">
            <a:spAutoFit/>
          </a:bodyPr>
          <a:lstStyle/>
          <a:p>
            <a:pPr marL="171450" indent="-171450" algn="just">
              <a:buFont typeface="Wingdings" panose="05000000000000000000" pitchFamily="2" charset="2"/>
              <a:buChar char="§"/>
            </a:pPr>
            <a:r>
              <a:rPr lang="fr-FR" sz="1000" b="1" dirty="0"/>
              <a:t>Si la suppression de la TH a pu faire disparaître une incitation pour les maires à construire des logements locatifs, le Gouvernement a renforcé son soutien aux collectivités s’engageant dans la construction de logements sociaux</a:t>
            </a:r>
            <a:r>
              <a:rPr lang="fr-FR" sz="1000" dirty="0"/>
              <a:t>. </a:t>
            </a:r>
          </a:p>
          <a:p>
            <a:pPr marL="171450" indent="-171450" algn="just">
              <a:buFont typeface="Wingdings" panose="05000000000000000000" pitchFamily="2" charset="2"/>
              <a:buChar char="§"/>
            </a:pPr>
            <a:endParaRPr lang="fr-FR" sz="1000" dirty="0"/>
          </a:p>
          <a:p>
            <a:pPr marL="171450" indent="-171450" algn="just">
              <a:buFont typeface="Arial" panose="020B0604020202020204" pitchFamily="34" charset="0"/>
              <a:buChar char="•"/>
            </a:pPr>
            <a:r>
              <a:rPr lang="fr-FR" sz="1000" dirty="0"/>
              <a:t>À la suite des travaux de la commission pour la relance durable de la construction de logements présidée par François Rebsamen, la loi de finances pour 2022 a institué une compensation intégrale par l’État aux collectivités, pendant 10 ans, de la perte de recettes liée à l’exonération de TFPB dont bénéficie la production de logements locatifs sociaux, pour tous les logements faisant l’objet d’un agrément entre le 1</a:t>
            </a:r>
            <a:r>
              <a:rPr lang="fr-FR" sz="1000" baseline="30000" dirty="0"/>
              <a:t>er</a:t>
            </a:r>
            <a:r>
              <a:rPr lang="fr-FR" sz="1000" dirty="0"/>
              <a:t> janvier 2021 et le 30 juin 2026. </a:t>
            </a:r>
          </a:p>
          <a:p>
            <a:pPr marL="171450" indent="-171450" algn="just">
              <a:buFont typeface="Arial" panose="020B0604020202020204" pitchFamily="34" charset="0"/>
              <a:buChar char="•"/>
            </a:pPr>
            <a:endParaRPr lang="fr-FR" sz="1000" dirty="0"/>
          </a:p>
          <a:p>
            <a:pPr marL="171450" indent="-171450" algn="just">
              <a:buFont typeface="Arial" panose="020B0604020202020204" pitchFamily="34" charset="0"/>
              <a:buChar char="•"/>
            </a:pPr>
            <a:r>
              <a:rPr lang="fr-FR" sz="1000" dirty="0"/>
              <a:t>Cette mesure, dont le coût pour l’État en régime de croisière est estimé à 400 M€ par an, vise à soutenir la relance de la construction de logements sociaux, après une année 2020 perturbée par la crise sanitaire. Elle s’inscrit dans le prolongement du protocole de relance conclu par l’État avec le mouvement HLM, Action Logement et la Caisse des dépôts et consignations (CDC), qui a mis en place des moyens exceptionnels pour soutenir la production, dont 1,5 Md€ d’aides à la pierre en 2021-2022.</a:t>
            </a:r>
          </a:p>
          <a:p>
            <a:pPr algn="just"/>
            <a:br>
              <a:rPr lang="fr-FR" sz="1000" dirty="0"/>
            </a:br>
            <a:endParaRPr lang="fr-FR" sz="1000" dirty="0"/>
          </a:p>
        </p:txBody>
      </p:sp>
    </p:spTree>
    <p:extLst>
      <p:ext uri="{BB962C8B-B14F-4D97-AF65-F5344CB8AC3E}">
        <p14:creationId xmlns:p14="http://schemas.microsoft.com/office/powerpoint/2010/main" val="33718614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TextShape 1"/>
          <p:cNvSpPr txBox="1"/>
          <p:nvPr/>
        </p:nvSpPr>
        <p:spPr>
          <a:xfrm>
            <a:off x="360000" y="712440"/>
            <a:ext cx="8423640" cy="375120"/>
          </a:xfrm>
          <a:prstGeom prst="rect">
            <a:avLst/>
          </a:prstGeom>
          <a:noFill/>
          <a:ln>
            <a:noFill/>
          </a:ln>
        </p:spPr>
        <p:txBody>
          <a:bodyPr lIns="0" tIns="0" rIns="0" bIns="0">
            <a:noAutofit/>
          </a:bodyPr>
          <a:lstStyle/>
          <a:p>
            <a:pPr>
              <a:lnSpc>
                <a:spcPct val="90000"/>
              </a:lnSpc>
            </a:pPr>
            <a:r>
              <a:rPr lang="fr-FR" sz="2550" b="1" spc="-1" dirty="0">
                <a:solidFill>
                  <a:srgbClr val="000000"/>
                </a:solidFill>
                <a:latin typeface="Arial"/>
              </a:rPr>
              <a:t>c</a:t>
            </a:r>
            <a:r>
              <a:rPr lang="fr-FR" sz="2550" b="1" spc="-1" dirty="0">
                <a:solidFill>
                  <a:srgbClr val="000000"/>
                </a:solidFill>
              </a:rPr>
              <a:t>. La compensation intégrale des réformes de fiscalité locale représente un coût important pour l’État - 3</a:t>
            </a:r>
          </a:p>
          <a:p>
            <a:pPr>
              <a:lnSpc>
                <a:spcPct val="90000"/>
              </a:lnSpc>
            </a:pPr>
            <a:r>
              <a:rPr lang="fr-FR" sz="1000" b="1" strike="noStrike" spc="-1" dirty="0">
                <a:solidFill>
                  <a:srgbClr val="000000"/>
                </a:solidFill>
              </a:rPr>
              <a:t> </a:t>
            </a:r>
            <a:endParaRPr lang="fr-FR" sz="2550" b="0" strike="noStrike" spc="-1" dirty="0">
              <a:solidFill>
                <a:srgbClr val="000000"/>
              </a:solidFill>
              <a:latin typeface="Arial"/>
            </a:endParaRPr>
          </a:p>
        </p:txBody>
      </p:sp>
      <p:sp>
        <p:nvSpPr>
          <p:cNvPr id="237" name="TextShape 2"/>
          <p:cNvSpPr txBox="1"/>
          <p:nvPr/>
        </p:nvSpPr>
        <p:spPr>
          <a:xfrm>
            <a:off x="3312000" y="158734"/>
            <a:ext cx="5471640" cy="359640"/>
          </a:xfrm>
          <a:prstGeom prst="rect">
            <a:avLst/>
          </a:prstGeom>
          <a:noFill/>
          <a:ln>
            <a:noFill/>
          </a:ln>
        </p:spPr>
        <p:txBody>
          <a:bodyPr lIns="0" tIns="0" rIns="0" bIns="0">
            <a:noAutofit/>
          </a:bodyPr>
          <a:lstStyle/>
          <a:p>
            <a:pPr algn="r">
              <a:lnSpc>
                <a:spcPct val="100000"/>
              </a:lnSpc>
            </a:pPr>
            <a:r>
              <a:rPr lang="fr-FR" sz="750" b="1" spc="-1" dirty="0">
                <a:solidFill>
                  <a:srgbClr val="000000"/>
                </a:solidFill>
                <a:latin typeface="Arial"/>
              </a:rPr>
              <a:t>4</a:t>
            </a:r>
            <a:r>
              <a:rPr lang="fr-FR" sz="750" b="1" spc="-1" dirty="0">
                <a:solidFill>
                  <a:srgbClr val="000000"/>
                </a:solidFill>
              </a:rPr>
              <a:t>. Changer les paradigmes</a:t>
            </a:r>
          </a:p>
          <a:p>
            <a:pPr marL="108000" indent="-107640" algn="r">
              <a:lnSpc>
                <a:spcPct val="100000"/>
              </a:lnSpc>
            </a:pPr>
            <a:r>
              <a:rPr lang="fr-FR" sz="750" spc="-1" dirty="0">
                <a:solidFill>
                  <a:srgbClr val="000000"/>
                </a:solidFill>
                <a:latin typeface="Arial"/>
              </a:rPr>
              <a:t>b</a:t>
            </a:r>
            <a:r>
              <a:rPr lang="fr-FR" sz="750" spc="-1" dirty="0">
                <a:solidFill>
                  <a:srgbClr val="000000"/>
                </a:solidFill>
              </a:rPr>
              <a:t>. La compensation intégrale des réformes fiscales malgré un coût budgétaire substantiel pour l’Etat</a:t>
            </a:r>
          </a:p>
          <a:p>
            <a:pPr marL="108000" indent="-107640" algn="r">
              <a:lnSpc>
                <a:spcPct val="100000"/>
              </a:lnSpc>
            </a:pPr>
            <a:endParaRPr lang="fr-FR" sz="750" b="0" strike="noStrike" spc="-1" dirty="0">
              <a:solidFill>
                <a:srgbClr val="000000"/>
              </a:solidFill>
              <a:latin typeface="Arial"/>
            </a:endParaRPr>
          </a:p>
        </p:txBody>
      </p:sp>
      <p:sp>
        <p:nvSpPr>
          <p:cNvPr id="241" name="TextShape 6"/>
          <p:cNvSpPr txBox="1"/>
          <p:nvPr/>
        </p:nvSpPr>
        <p:spPr>
          <a:xfrm>
            <a:off x="6264000" y="4783680"/>
            <a:ext cx="1349640" cy="359640"/>
          </a:xfrm>
          <a:prstGeom prst="rect">
            <a:avLst/>
          </a:prstGeom>
          <a:noFill/>
          <a:ln>
            <a:noFill/>
          </a:ln>
        </p:spPr>
        <p:txBody>
          <a:bodyPr lIns="0" tIns="0" rIns="0" bIns="0" anchor="ctr">
            <a:noAutofit/>
          </a:bodyPr>
          <a:lstStyle/>
          <a:p>
            <a:pPr algn="r">
              <a:lnSpc>
                <a:spcPct val="100000"/>
              </a:lnSpc>
            </a:pPr>
            <a:fld id="{02C35AD7-519F-4E53-BC0C-FAA1F84BFC5A}" type="slidenum">
              <a:rPr lang="fr-FR" sz="750" b="1" strike="noStrike" spc="-1">
                <a:solidFill>
                  <a:srgbClr val="000000"/>
                </a:solidFill>
                <a:latin typeface="Arial"/>
              </a:rPr>
              <a:t>25</a:t>
            </a:fld>
            <a:endParaRPr lang="fr-FR" sz="750" b="0" strike="noStrike" spc="-1">
              <a:latin typeface="Times New Roman"/>
            </a:endParaRPr>
          </a:p>
        </p:txBody>
      </p:sp>
      <p:sp>
        <p:nvSpPr>
          <p:cNvPr id="242" name="TextShape 7"/>
          <p:cNvSpPr txBox="1"/>
          <p:nvPr/>
        </p:nvSpPr>
        <p:spPr>
          <a:xfrm>
            <a:off x="7614000" y="4783680"/>
            <a:ext cx="1169640" cy="359640"/>
          </a:xfrm>
          <a:prstGeom prst="rect">
            <a:avLst/>
          </a:prstGeom>
          <a:noFill/>
          <a:ln>
            <a:noFill/>
          </a:ln>
        </p:spPr>
        <p:txBody>
          <a:bodyPr lIns="0" tIns="0" rIns="0" bIns="0" anchor="ctr">
            <a:noAutofit/>
          </a:bodyPr>
          <a:lstStyle/>
          <a:p>
            <a:endParaRPr lang="fr-FR" sz="2400" b="0" strike="noStrike" spc="-1">
              <a:latin typeface="Times New Roman"/>
            </a:endParaRPr>
          </a:p>
        </p:txBody>
      </p:sp>
      <p:sp>
        <p:nvSpPr>
          <p:cNvPr id="243" name="TextShape 8"/>
          <p:cNvSpPr txBox="1"/>
          <p:nvPr/>
        </p:nvSpPr>
        <p:spPr>
          <a:xfrm>
            <a:off x="360000" y="4783680"/>
            <a:ext cx="5903640" cy="359640"/>
          </a:xfrm>
          <a:prstGeom prst="rect">
            <a:avLst/>
          </a:prstGeom>
          <a:noFill/>
          <a:ln>
            <a:noFill/>
          </a:ln>
        </p:spPr>
        <p:txBody>
          <a:bodyPr lIns="0" tIns="0" rIns="0" bIns="0" anchor="ctr">
            <a:noAutofit/>
          </a:bodyPr>
          <a:lstStyle/>
          <a:p>
            <a:endParaRPr lang="fr-FR" sz="2400" b="0" strike="noStrike" spc="-1">
              <a:latin typeface="Times New Roman"/>
            </a:endParaRPr>
          </a:p>
        </p:txBody>
      </p:sp>
      <p:sp>
        <p:nvSpPr>
          <p:cNvPr id="4" name="Rectangle 3"/>
          <p:cNvSpPr/>
          <p:nvPr/>
        </p:nvSpPr>
        <p:spPr>
          <a:xfrm>
            <a:off x="359638" y="1585785"/>
            <a:ext cx="4038939" cy="4093428"/>
          </a:xfrm>
          <a:prstGeom prst="rect">
            <a:avLst/>
          </a:prstGeom>
        </p:spPr>
        <p:txBody>
          <a:bodyPr wrap="square">
            <a:spAutoFit/>
          </a:bodyPr>
          <a:lstStyle/>
          <a:p>
            <a:pPr marL="171450" indent="-171450" algn="just">
              <a:buFont typeface="Wingdings" panose="05000000000000000000" pitchFamily="2" charset="2"/>
              <a:buChar char="§"/>
            </a:pPr>
            <a:r>
              <a:rPr lang="fr-FR" sz="1000" dirty="0"/>
              <a:t>Les </a:t>
            </a:r>
            <a:r>
              <a:rPr lang="fr-FR" sz="1000" b="1" dirty="0"/>
              <a:t>réformes fiscales ont remanié les paniers de recettes fiscales des collectivités locales </a:t>
            </a:r>
            <a:r>
              <a:rPr lang="fr-FR" sz="1000" dirty="0"/>
              <a:t>et renforcé nettement le poids de la TVA au sein des ressources locales à compter de 2021.</a:t>
            </a:r>
          </a:p>
          <a:p>
            <a:pPr marL="171450" indent="-171450" algn="just">
              <a:buFont typeface="Wingdings" panose="05000000000000000000" pitchFamily="2" charset="2"/>
              <a:buChar char="§"/>
            </a:pPr>
            <a:endParaRPr lang="fr-FR" sz="1000" dirty="0"/>
          </a:p>
          <a:p>
            <a:pPr marL="171450" indent="-171450" algn="just">
              <a:buFont typeface="Wingdings" panose="05000000000000000000" pitchFamily="2" charset="2"/>
              <a:buChar char="§"/>
            </a:pPr>
            <a:endParaRPr lang="fr-FR" sz="1000" dirty="0"/>
          </a:p>
          <a:p>
            <a:pPr marL="171450" indent="-171450" algn="just">
              <a:buFont typeface="Wingdings" panose="05000000000000000000" pitchFamily="2" charset="2"/>
              <a:buChar char="§"/>
            </a:pPr>
            <a:endParaRPr lang="fr-FR" sz="1000" dirty="0"/>
          </a:p>
          <a:p>
            <a:pPr marL="171450" indent="-171450" algn="just">
              <a:buFont typeface="Wingdings" panose="05000000000000000000" pitchFamily="2" charset="2"/>
              <a:buChar char="§"/>
            </a:pPr>
            <a:endParaRPr lang="fr-FR" sz="1000" dirty="0"/>
          </a:p>
          <a:p>
            <a:pPr marL="171450" indent="-171450" algn="just">
              <a:buFont typeface="Wingdings" panose="05000000000000000000" pitchFamily="2" charset="2"/>
              <a:buChar char="§"/>
            </a:pPr>
            <a:endParaRPr lang="fr-FR" sz="1000" dirty="0"/>
          </a:p>
          <a:p>
            <a:pPr marL="171450" indent="-171450" algn="just">
              <a:buFont typeface="Wingdings" panose="05000000000000000000" pitchFamily="2" charset="2"/>
              <a:buChar char="§"/>
            </a:pPr>
            <a:endParaRPr lang="fr-FR" sz="1000" dirty="0"/>
          </a:p>
          <a:p>
            <a:pPr marL="171450" indent="-171450" algn="just">
              <a:buFont typeface="Wingdings" panose="05000000000000000000" pitchFamily="2" charset="2"/>
              <a:buChar char="§"/>
            </a:pPr>
            <a:endParaRPr lang="fr-FR" sz="1000" dirty="0"/>
          </a:p>
          <a:p>
            <a:pPr marL="171450" indent="-171450" algn="just">
              <a:buFont typeface="Wingdings" panose="05000000000000000000" pitchFamily="2" charset="2"/>
              <a:buChar char="§"/>
            </a:pPr>
            <a:endParaRPr lang="fr-FR" sz="1000" dirty="0"/>
          </a:p>
          <a:p>
            <a:pPr marL="171450" indent="-171450" algn="just">
              <a:buFont typeface="Wingdings" panose="05000000000000000000" pitchFamily="2" charset="2"/>
              <a:buChar char="§"/>
            </a:pPr>
            <a:endParaRPr lang="fr-FR" sz="1000" dirty="0"/>
          </a:p>
          <a:p>
            <a:pPr marL="171450" indent="-171450" algn="just">
              <a:buFont typeface="Wingdings" panose="05000000000000000000" pitchFamily="2" charset="2"/>
              <a:buChar char="§"/>
            </a:pPr>
            <a:endParaRPr lang="fr-FR" sz="1000" dirty="0"/>
          </a:p>
          <a:p>
            <a:pPr marL="171450" indent="-171450" algn="just">
              <a:buFont typeface="Wingdings" panose="05000000000000000000" pitchFamily="2" charset="2"/>
              <a:buChar char="§"/>
            </a:pPr>
            <a:endParaRPr lang="fr-FR" sz="1000" dirty="0"/>
          </a:p>
          <a:p>
            <a:pPr marL="171450" indent="-171450" algn="just">
              <a:buFont typeface="Wingdings" panose="05000000000000000000" pitchFamily="2" charset="2"/>
              <a:buChar char="§"/>
            </a:pPr>
            <a:endParaRPr lang="fr-FR" sz="1000" dirty="0"/>
          </a:p>
          <a:p>
            <a:pPr marL="171450" indent="-171450" algn="just">
              <a:buFont typeface="Wingdings" panose="05000000000000000000" pitchFamily="2" charset="2"/>
              <a:buChar char="§"/>
            </a:pPr>
            <a:endParaRPr lang="fr-FR" sz="1000" dirty="0"/>
          </a:p>
          <a:p>
            <a:pPr marL="171450" indent="-171450" algn="just">
              <a:buFont typeface="Wingdings" panose="05000000000000000000" pitchFamily="2" charset="2"/>
              <a:buChar char="§"/>
            </a:pPr>
            <a:r>
              <a:rPr lang="fr-FR" sz="1000" dirty="0"/>
              <a:t>La TVA représente dorénavant :</a:t>
            </a:r>
          </a:p>
          <a:p>
            <a:pPr marL="628650" lvl="1" indent="-171450" algn="just">
              <a:buFont typeface="Courier New" panose="02070309020205020404" pitchFamily="49" charset="0"/>
              <a:buChar char="o"/>
            </a:pPr>
            <a:r>
              <a:rPr lang="fr-FR" sz="1000" dirty="0"/>
              <a:t>22% des recettes des GFP ;</a:t>
            </a:r>
          </a:p>
          <a:p>
            <a:pPr marL="628650" lvl="1" indent="-171450" algn="just">
              <a:buFont typeface="Courier New" panose="02070309020205020404" pitchFamily="49" charset="0"/>
              <a:buChar char="o"/>
            </a:pPr>
            <a:r>
              <a:rPr lang="fr-FR" sz="1000" dirty="0"/>
              <a:t>21% des recettes des départements ;</a:t>
            </a:r>
          </a:p>
          <a:p>
            <a:pPr marL="628650" lvl="1" indent="-171450" algn="just">
              <a:buFont typeface="Courier New" panose="02070309020205020404" pitchFamily="49" charset="0"/>
              <a:buChar char="o"/>
            </a:pPr>
            <a:r>
              <a:rPr lang="fr-FR" sz="1000" dirty="0"/>
              <a:t>52% des recettes des régions.</a:t>
            </a:r>
          </a:p>
          <a:p>
            <a:pPr marL="171450" indent="-171450" algn="just">
              <a:buFont typeface="Wingdings" panose="05000000000000000000" pitchFamily="2" charset="2"/>
              <a:buChar char="§"/>
            </a:pPr>
            <a:endParaRPr lang="fr-FR" sz="1000" dirty="0"/>
          </a:p>
          <a:p>
            <a:pPr marL="171450" indent="-171450" algn="just">
              <a:buFont typeface="Wingdings" panose="05000000000000000000" pitchFamily="2" charset="2"/>
              <a:buChar char="§"/>
            </a:pPr>
            <a:endParaRPr lang="fr-FR" sz="1000" dirty="0"/>
          </a:p>
          <a:p>
            <a:pPr marL="171450" indent="-171450" algn="just">
              <a:buFont typeface="Wingdings" panose="05000000000000000000" pitchFamily="2" charset="2"/>
              <a:buChar char="§"/>
            </a:pPr>
            <a:endParaRPr lang="fr-FR" sz="1000" dirty="0"/>
          </a:p>
          <a:p>
            <a:pPr marL="171450" indent="-171450" algn="just">
              <a:buFont typeface="Wingdings" panose="05000000000000000000" pitchFamily="2" charset="2"/>
              <a:buChar char="§"/>
            </a:pPr>
            <a:endParaRPr lang="fr-FR" sz="1000" dirty="0"/>
          </a:p>
          <a:p>
            <a:pPr marL="171450" indent="-171450" algn="just">
              <a:buFont typeface="Wingdings" panose="05000000000000000000" pitchFamily="2" charset="2"/>
              <a:buChar char="§"/>
            </a:pPr>
            <a:endParaRPr lang="fr-FR" sz="1000" dirty="0"/>
          </a:p>
          <a:p>
            <a:pPr marL="171450" indent="-171450" algn="just">
              <a:buFont typeface="Wingdings" panose="05000000000000000000" pitchFamily="2" charset="2"/>
              <a:buChar char="§"/>
            </a:pPr>
            <a:endParaRPr lang="fr-FR" sz="1000" dirty="0"/>
          </a:p>
        </p:txBody>
      </p:sp>
      <p:sp>
        <p:nvSpPr>
          <p:cNvPr id="10" name="Rectangle 9"/>
          <p:cNvSpPr/>
          <p:nvPr/>
        </p:nvSpPr>
        <p:spPr>
          <a:xfrm>
            <a:off x="4571820" y="1585785"/>
            <a:ext cx="4114980" cy="2277547"/>
          </a:xfrm>
          <a:prstGeom prst="rect">
            <a:avLst/>
          </a:prstGeom>
        </p:spPr>
        <p:txBody>
          <a:bodyPr wrap="square">
            <a:spAutoFit/>
          </a:bodyPr>
          <a:lstStyle/>
          <a:p>
            <a:pPr marL="171450" lvl="0" indent="-171450" algn="just">
              <a:buFont typeface="Arial" panose="020B0604020202020204" pitchFamily="34" charset="0"/>
              <a:buChar char="•"/>
            </a:pPr>
            <a:r>
              <a:rPr lang="fr-FR" sz="1000" b="1" dirty="0"/>
              <a:t>Les ressources des collectivités ont été préservées</a:t>
            </a:r>
            <a:r>
              <a:rPr lang="fr-FR" sz="1000" dirty="0"/>
              <a:t> : entre 2020 et 2021 les collectivités n’ont pas connu de baisse de ressources de fiscalité directe locale liée à la réforme ;</a:t>
            </a:r>
          </a:p>
          <a:p>
            <a:pPr marL="171450" lvl="0" indent="-171450" algn="just">
              <a:buFont typeface="Arial" panose="020B0604020202020204" pitchFamily="34" charset="0"/>
              <a:buChar char="•"/>
            </a:pPr>
            <a:endParaRPr lang="fr-FR" sz="1000" dirty="0"/>
          </a:p>
          <a:p>
            <a:pPr marL="171450" lvl="0" indent="-171450" algn="just">
              <a:buFont typeface="Arial" panose="020B0604020202020204" pitchFamily="34" charset="0"/>
              <a:buChar char="•"/>
            </a:pPr>
            <a:r>
              <a:rPr lang="fr-FR" sz="1000" dirty="0"/>
              <a:t>Les </a:t>
            </a:r>
            <a:r>
              <a:rPr lang="fr-FR" sz="1000" b="1" dirty="0"/>
              <a:t>réformes fiscales n’ont pas entrainé une hausse généralisée des taux de TFPB</a:t>
            </a:r>
            <a:r>
              <a:rPr lang="fr-FR" sz="1000" dirty="0"/>
              <a:t>. Entre 2020 et 2021, les recettes de taxe foncière progressent de +2,6 % toutes collectivités confondues (après neutralisation de la réforme sur les locaux industriels), mais cette hausse n’est que marginalement due à une hausse des taux ; </a:t>
            </a:r>
          </a:p>
          <a:p>
            <a:pPr marL="171450" lvl="0" indent="-171450" algn="just">
              <a:buFont typeface="Arial" panose="020B0604020202020204" pitchFamily="34" charset="0"/>
              <a:buChar char="•"/>
            </a:pPr>
            <a:endParaRPr lang="fr-FR" sz="200" dirty="0"/>
          </a:p>
          <a:p>
            <a:pPr marL="171450" lvl="0" indent="-171450" algn="just">
              <a:buFont typeface="Arial" panose="020B0604020202020204" pitchFamily="34" charset="0"/>
              <a:buChar char="•"/>
            </a:pPr>
            <a:endParaRPr lang="fr-FR" sz="1000" dirty="0"/>
          </a:p>
          <a:p>
            <a:pPr marL="171450" lvl="0" indent="-171450" algn="just">
              <a:buFont typeface="Arial" panose="020B0604020202020204" pitchFamily="34" charset="0"/>
              <a:buChar char="•"/>
            </a:pPr>
            <a:endParaRPr lang="fr-FR" sz="1000" dirty="0"/>
          </a:p>
          <a:p>
            <a:pPr marL="171450" lvl="0" indent="-171450" algn="just">
              <a:buFont typeface="Arial" panose="020B0604020202020204" pitchFamily="34" charset="0"/>
              <a:buChar char="•"/>
            </a:pPr>
            <a:endParaRPr lang="fr-FR" sz="1000" dirty="0"/>
          </a:p>
          <a:p>
            <a:pPr marL="171450" lvl="0" indent="-171450" algn="just">
              <a:buFont typeface="Arial" panose="020B0604020202020204" pitchFamily="34" charset="0"/>
              <a:buChar char="•"/>
            </a:pPr>
            <a:endParaRPr lang="fr-FR" sz="1000" dirty="0"/>
          </a:p>
        </p:txBody>
      </p:sp>
      <p:pic>
        <p:nvPicPr>
          <p:cNvPr id="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6465" y="2208737"/>
            <a:ext cx="1904288" cy="1765361"/>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1"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17204" y="2208737"/>
            <a:ext cx="2065632" cy="1765361"/>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aphicFrame>
        <p:nvGraphicFramePr>
          <p:cNvPr id="7" name="Tableau 6"/>
          <p:cNvGraphicFramePr>
            <a:graphicFrameLocks noGrp="1"/>
          </p:cNvGraphicFramePr>
          <p:nvPr>
            <p:extLst>
              <p:ext uri="{D42A27DB-BD31-4B8C-83A1-F6EECF244321}">
                <p14:modId xmlns:p14="http://schemas.microsoft.com/office/powerpoint/2010/main" val="1852202356"/>
              </p:ext>
            </p:extLst>
          </p:nvPr>
        </p:nvGraphicFramePr>
        <p:xfrm>
          <a:off x="4831079" y="3293975"/>
          <a:ext cx="2846696" cy="1136361"/>
        </p:xfrm>
        <a:graphic>
          <a:graphicData uri="http://schemas.openxmlformats.org/drawingml/2006/table">
            <a:tbl>
              <a:tblPr firstRow="1" bandRow="1">
                <a:tableStyleId>{EB344D84-9AFB-497E-A393-DC336BA19D2E}</a:tableStyleId>
              </a:tblPr>
              <a:tblGrid>
                <a:gridCol w="647701">
                  <a:extLst>
                    <a:ext uri="{9D8B030D-6E8A-4147-A177-3AD203B41FA5}">
                      <a16:colId xmlns:a16="http://schemas.microsoft.com/office/drawing/2014/main" val="20000"/>
                    </a:ext>
                  </a:extLst>
                </a:gridCol>
                <a:gridCol w="337720">
                  <a:extLst>
                    <a:ext uri="{9D8B030D-6E8A-4147-A177-3AD203B41FA5}">
                      <a16:colId xmlns:a16="http://schemas.microsoft.com/office/drawing/2014/main" val="20001"/>
                    </a:ext>
                  </a:extLst>
                </a:gridCol>
                <a:gridCol w="392223">
                  <a:extLst>
                    <a:ext uri="{9D8B030D-6E8A-4147-A177-3AD203B41FA5}">
                      <a16:colId xmlns:a16="http://schemas.microsoft.com/office/drawing/2014/main" val="20002"/>
                    </a:ext>
                  </a:extLst>
                </a:gridCol>
                <a:gridCol w="378689">
                  <a:extLst>
                    <a:ext uri="{9D8B030D-6E8A-4147-A177-3AD203B41FA5}">
                      <a16:colId xmlns:a16="http://schemas.microsoft.com/office/drawing/2014/main" val="20003"/>
                    </a:ext>
                  </a:extLst>
                </a:gridCol>
                <a:gridCol w="385218">
                  <a:extLst>
                    <a:ext uri="{9D8B030D-6E8A-4147-A177-3AD203B41FA5}">
                      <a16:colId xmlns:a16="http://schemas.microsoft.com/office/drawing/2014/main" val="20004"/>
                    </a:ext>
                  </a:extLst>
                </a:gridCol>
                <a:gridCol w="319927">
                  <a:extLst>
                    <a:ext uri="{9D8B030D-6E8A-4147-A177-3AD203B41FA5}">
                      <a16:colId xmlns:a16="http://schemas.microsoft.com/office/drawing/2014/main" val="20005"/>
                    </a:ext>
                  </a:extLst>
                </a:gridCol>
                <a:gridCol w="385218">
                  <a:extLst>
                    <a:ext uri="{9D8B030D-6E8A-4147-A177-3AD203B41FA5}">
                      <a16:colId xmlns:a16="http://schemas.microsoft.com/office/drawing/2014/main" val="20006"/>
                    </a:ext>
                  </a:extLst>
                </a:gridCol>
              </a:tblGrid>
              <a:tr h="163219">
                <a:tc>
                  <a:txBody>
                    <a:bodyPr/>
                    <a:lstStyle/>
                    <a:p>
                      <a:pPr>
                        <a:lnSpc>
                          <a:spcPct val="107000"/>
                        </a:lnSpc>
                        <a:spcAft>
                          <a:spcPts val="0"/>
                        </a:spcAft>
                      </a:pPr>
                      <a:r>
                        <a:rPr lang="fr-FR" sz="1000" dirty="0">
                          <a:effectLst/>
                        </a:rPr>
                        <a:t> </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gridSpan="2">
                  <a:txBody>
                    <a:bodyPr/>
                    <a:lstStyle/>
                    <a:p>
                      <a:pPr algn="ctr">
                        <a:lnSpc>
                          <a:spcPct val="107000"/>
                        </a:lnSpc>
                        <a:spcAft>
                          <a:spcPts val="0"/>
                        </a:spcAft>
                      </a:pPr>
                      <a:r>
                        <a:rPr lang="fr-FR" sz="600" dirty="0">
                          <a:effectLst/>
                        </a:rPr>
                        <a:t>TFB</a:t>
                      </a:r>
                      <a:endParaRPr lang="fr-FR" sz="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hMerge="1">
                  <a:txBody>
                    <a:bodyPr/>
                    <a:lstStyle/>
                    <a:p>
                      <a:endParaRPr lang="fr-FR"/>
                    </a:p>
                  </a:txBody>
                  <a:tcPr/>
                </a:tc>
                <a:tc gridSpan="2">
                  <a:txBody>
                    <a:bodyPr/>
                    <a:lstStyle/>
                    <a:p>
                      <a:pPr algn="ctr">
                        <a:lnSpc>
                          <a:spcPct val="107000"/>
                        </a:lnSpc>
                        <a:spcAft>
                          <a:spcPts val="0"/>
                        </a:spcAft>
                      </a:pPr>
                      <a:r>
                        <a:rPr lang="fr-FR" sz="600" dirty="0">
                          <a:effectLst/>
                        </a:rPr>
                        <a:t>TFNB</a:t>
                      </a:r>
                      <a:endParaRPr lang="fr-FR" sz="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hMerge="1">
                  <a:txBody>
                    <a:bodyPr/>
                    <a:lstStyle/>
                    <a:p>
                      <a:endParaRPr lang="fr-FR"/>
                    </a:p>
                  </a:txBody>
                  <a:tcPr/>
                </a:tc>
                <a:tc gridSpan="2">
                  <a:txBody>
                    <a:bodyPr/>
                    <a:lstStyle/>
                    <a:p>
                      <a:pPr algn="ctr">
                        <a:lnSpc>
                          <a:spcPct val="107000"/>
                        </a:lnSpc>
                        <a:spcAft>
                          <a:spcPts val="0"/>
                        </a:spcAft>
                      </a:pPr>
                      <a:r>
                        <a:rPr lang="fr-FR" sz="600" dirty="0">
                          <a:effectLst/>
                        </a:rPr>
                        <a:t>CFE</a:t>
                      </a:r>
                      <a:endParaRPr lang="fr-FR" sz="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hMerge="1">
                  <a:txBody>
                    <a:bodyPr/>
                    <a:lstStyle/>
                    <a:p>
                      <a:endParaRPr lang="fr-FR"/>
                    </a:p>
                  </a:txBody>
                  <a:tcPr/>
                </a:tc>
                <a:extLst>
                  <a:ext uri="{0D108BD9-81ED-4DB2-BD59-A6C34878D82A}">
                    <a16:rowId xmlns:a16="http://schemas.microsoft.com/office/drawing/2014/main" val="10000"/>
                  </a:ext>
                </a:extLst>
              </a:tr>
              <a:tr h="190995">
                <a:tc>
                  <a:txBody>
                    <a:bodyPr/>
                    <a:lstStyle/>
                    <a:p>
                      <a:pPr>
                        <a:lnSpc>
                          <a:spcPct val="107000"/>
                        </a:lnSpc>
                        <a:spcAft>
                          <a:spcPts val="0"/>
                        </a:spcAft>
                      </a:pPr>
                      <a:r>
                        <a:rPr lang="fr-FR" sz="600" b="1" dirty="0">
                          <a:effectLst/>
                        </a:rPr>
                        <a:t>Reconductions </a:t>
                      </a:r>
                      <a:endParaRPr lang="fr-FR" sz="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fr-FR" sz="600" b="1" dirty="0">
                          <a:effectLst/>
                        </a:rPr>
                        <a:t>29525</a:t>
                      </a:r>
                      <a:endParaRPr lang="fr-FR" sz="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fr-FR" sz="600" b="1" dirty="0">
                          <a:effectLst/>
                        </a:rPr>
                        <a:t>84,6%</a:t>
                      </a:r>
                      <a:endParaRPr lang="fr-FR" sz="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fr-FR" sz="600" b="1" dirty="0">
                          <a:effectLst/>
                        </a:rPr>
                        <a:t>30654</a:t>
                      </a:r>
                      <a:endParaRPr lang="fr-FR" sz="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fr-FR" sz="600" b="1" dirty="0">
                          <a:effectLst/>
                        </a:rPr>
                        <a:t>87,9%</a:t>
                      </a:r>
                      <a:endParaRPr lang="fr-FR" sz="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fr-FR" sz="600" b="1" dirty="0">
                          <a:effectLst/>
                        </a:rPr>
                        <a:t>4438</a:t>
                      </a:r>
                      <a:endParaRPr lang="fr-FR" sz="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fr-FR" sz="600" b="1" dirty="0">
                          <a:effectLst/>
                        </a:rPr>
                        <a:t>91,2%</a:t>
                      </a:r>
                      <a:endParaRPr lang="fr-FR" sz="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10001"/>
                  </a:ext>
                </a:extLst>
              </a:tr>
              <a:tr h="93050">
                <a:tc>
                  <a:txBody>
                    <a:bodyPr/>
                    <a:lstStyle/>
                    <a:p>
                      <a:pPr>
                        <a:lnSpc>
                          <a:spcPct val="107000"/>
                        </a:lnSpc>
                        <a:spcAft>
                          <a:spcPts val="0"/>
                        </a:spcAft>
                      </a:pPr>
                      <a:r>
                        <a:rPr lang="fr-FR" sz="600" b="1" dirty="0">
                          <a:effectLst/>
                        </a:rPr>
                        <a:t>Baisses</a:t>
                      </a:r>
                      <a:endParaRPr lang="fr-FR" sz="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fr-FR" sz="600" b="1" dirty="0">
                          <a:effectLst/>
                        </a:rPr>
                        <a:t>289</a:t>
                      </a:r>
                      <a:endParaRPr lang="fr-FR" sz="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fr-FR" sz="600" b="1" dirty="0">
                          <a:effectLst/>
                        </a:rPr>
                        <a:t>0,83%</a:t>
                      </a:r>
                      <a:endParaRPr lang="fr-FR" sz="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fr-FR" sz="600" b="1" dirty="0">
                          <a:effectLst/>
                        </a:rPr>
                        <a:t>283</a:t>
                      </a:r>
                      <a:endParaRPr lang="fr-FR" sz="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fr-FR" sz="600" b="1" dirty="0">
                          <a:effectLst/>
                        </a:rPr>
                        <a:t>0,81%</a:t>
                      </a:r>
                      <a:endParaRPr lang="fr-FR" sz="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fr-FR" sz="600" b="1" dirty="0">
                          <a:effectLst/>
                        </a:rPr>
                        <a:t>31</a:t>
                      </a:r>
                      <a:endParaRPr lang="fr-FR" sz="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fr-FR" sz="600" b="1" dirty="0">
                          <a:effectLst/>
                        </a:rPr>
                        <a:t>0,64%</a:t>
                      </a:r>
                      <a:endParaRPr lang="fr-FR" sz="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10002"/>
                  </a:ext>
                </a:extLst>
              </a:tr>
              <a:tr h="158430">
                <a:tc>
                  <a:txBody>
                    <a:bodyPr/>
                    <a:lstStyle/>
                    <a:p>
                      <a:pPr>
                        <a:lnSpc>
                          <a:spcPct val="107000"/>
                        </a:lnSpc>
                        <a:spcAft>
                          <a:spcPts val="0"/>
                        </a:spcAft>
                      </a:pPr>
                      <a:r>
                        <a:rPr lang="fr-FR" sz="600" b="1" dirty="0">
                          <a:effectLst/>
                        </a:rPr>
                        <a:t>Augmentations </a:t>
                      </a:r>
                      <a:endParaRPr lang="fr-FR" sz="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fr-FR" sz="600" b="1" dirty="0">
                          <a:effectLst/>
                        </a:rPr>
                        <a:t>5071</a:t>
                      </a:r>
                      <a:endParaRPr lang="fr-FR" sz="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fr-FR" sz="600" b="1" dirty="0">
                          <a:effectLst/>
                        </a:rPr>
                        <a:t>14,5%</a:t>
                      </a:r>
                      <a:endParaRPr lang="fr-FR" sz="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fr-FR" sz="600" b="1" dirty="0">
                          <a:effectLst/>
                        </a:rPr>
                        <a:t>3948</a:t>
                      </a:r>
                      <a:endParaRPr lang="fr-FR" sz="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fr-FR" sz="600" b="1" dirty="0">
                          <a:effectLst/>
                        </a:rPr>
                        <a:t>11,3%</a:t>
                      </a:r>
                      <a:endParaRPr lang="fr-FR" sz="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fr-FR" sz="600" b="1" dirty="0">
                          <a:effectLst/>
                        </a:rPr>
                        <a:t>399</a:t>
                      </a:r>
                      <a:endParaRPr lang="fr-FR" sz="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fr-FR" sz="600" b="1" dirty="0">
                          <a:effectLst/>
                        </a:rPr>
                        <a:t>8,2%</a:t>
                      </a:r>
                      <a:endParaRPr lang="fr-FR" sz="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10003"/>
                  </a:ext>
                </a:extLst>
              </a:tr>
              <a:tr h="144510">
                <a:tc>
                  <a:txBody>
                    <a:bodyPr/>
                    <a:lstStyle/>
                    <a:p>
                      <a:pPr>
                        <a:lnSpc>
                          <a:spcPct val="107000"/>
                        </a:lnSpc>
                        <a:spcAft>
                          <a:spcPts val="0"/>
                        </a:spcAft>
                      </a:pPr>
                      <a:r>
                        <a:rPr lang="fr-FR" sz="600" i="1" dirty="0">
                          <a:effectLst/>
                        </a:rPr>
                        <a:t>Dont ≤ à 1 %</a:t>
                      </a:r>
                      <a:endParaRPr lang="fr-FR" sz="600" i="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fr-FR" sz="600" i="1" dirty="0">
                          <a:effectLst/>
                        </a:rPr>
                        <a:t>3169</a:t>
                      </a:r>
                      <a:endParaRPr lang="fr-FR" sz="600" i="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fr-FR" sz="600" i="1" dirty="0">
                          <a:effectLst/>
                        </a:rPr>
                        <a:t>9,08%</a:t>
                      </a:r>
                      <a:endParaRPr lang="fr-FR" sz="600" i="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fr-FR" sz="600" i="1" dirty="0">
                          <a:effectLst/>
                        </a:rPr>
                        <a:t>2367</a:t>
                      </a:r>
                      <a:endParaRPr lang="fr-FR" sz="600" i="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fr-FR" sz="600" i="1" dirty="0">
                          <a:effectLst/>
                        </a:rPr>
                        <a:t>6,79%</a:t>
                      </a:r>
                      <a:endParaRPr lang="fr-FR" sz="600" i="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fr-FR" sz="600" i="1" dirty="0">
                          <a:effectLst/>
                        </a:rPr>
                        <a:t>330</a:t>
                      </a:r>
                      <a:endParaRPr lang="fr-FR" sz="600" i="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fr-FR" sz="600" i="1" dirty="0">
                          <a:effectLst/>
                        </a:rPr>
                        <a:t>6,78%</a:t>
                      </a:r>
                      <a:endParaRPr lang="fr-FR" sz="600" i="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10004"/>
                  </a:ext>
                </a:extLst>
              </a:tr>
              <a:tr h="146185">
                <a:tc>
                  <a:txBody>
                    <a:bodyPr/>
                    <a:lstStyle/>
                    <a:p>
                      <a:pPr>
                        <a:lnSpc>
                          <a:spcPct val="107000"/>
                        </a:lnSpc>
                        <a:spcAft>
                          <a:spcPts val="0"/>
                        </a:spcAft>
                      </a:pPr>
                      <a:r>
                        <a:rPr lang="fr-FR" sz="600" i="1" dirty="0">
                          <a:effectLst/>
                        </a:rPr>
                        <a:t>Dont &gt; à 1 %</a:t>
                      </a:r>
                      <a:endParaRPr lang="fr-FR" sz="600" i="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fr-FR" sz="600" i="1" dirty="0">
                          <a:effectLst/>
                        </a:rPr>
                        <a:t>1902</a:t>
                      </a:r>
                      <a:endParaRPr lang="fr-FR" sz="600" i="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fr-FR" sz="600" i="1" dirty="0">
                          <a:effectLst/>
                        </a:rPr>
                        <a:t>5,45%</a:t>
                      </a:r>
                      <a:endParaRPr lang="fr-FR" sz="600" i="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fr-FR" sz="600" i="1" dirty="0">
                          <a:effectLst/>
                        </a:rPr>
                        <a:t>1581</a:t>
                      </a:r>
                      <a:endParaRPr lang="fr-FR" sz="600" i="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fr-FR" sz="600" i="1" dirty="0">
                          <a:effectLst/>
                        </a:rPr>
                        <a:t>4,53%</a:t>
                      </a:r>
                      <a:endParaRPr lang="fr-FR" sz="600" i="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fr-FR" sz="600" i="1" dirty="0">
                          <a:effectLst/>
                        </a:rPr>
                        <a:t>69</a:t>
                      </a:r>
                      <a:endParaRPr lang="fr-FR" sz="600" i="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fr-FR" sz="600" i="1" dirty="0">
                          <a:effectLst/>
                        </a:rPr>
                        <a:t>1,42%</a:t>
                      </a:r>
                      <a:endParaRPr lang="fr-FR" sz="600" i="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10005"/>
                  </a:ext>
                </a:extLst>
              </a:tr>
              <a:tr h="235168">
                <a:tc>
                  <a:txBody>
                    <a:bodyPr/>
                    <a:lstStyle/>
                    <a:p>
                      <a:pPr>
                        <a:lnSpc>
                          <a:spcPct val="107000"/>
                        </a:lnSpc>
                        <a:spcAft>
                          <a:spcPts val="0"/>
                        </a:spcAft>
                      </a:pPr>
                      <a:r>
                        <a:rPr lang="fr-FR" sz="600" b="1" dirty="0">
                          <a:effectLst/>
                        </a:rPr>
                        <a:t>Total communes</a:t>
                      </a:r>
                      <a:endParaRPr lang="fr-FR" sz="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fr-FR" sz="600" b="1" dirty="0">
                          <a:effectLst/>
                        </a:rPr>
                        <a:t>34885</a:t>
                      </a:r>
                      <a:endParaRPr lang="fr-FR" sz="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600" b="1" dirty="0">
                          <a:effectLst/>
                        </a:rPr>
                        <a:t> </a:t>
                      </a:r>
                      <a:endParaRPr lang="fr-FR" sz="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fr-FR" sz="600" b="1" dirty="0">
                          <a:effectLst/>
                        </a:rPr>
                        <a:t>34885</a:t>
                      </a:r>
                      <a:endParaRPr lang="fr-FR" sz="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600" b="1" dirty="0">
                          <a:effectLst/>
                        </a:rPr>
                        <a:t> </a:t>
                      </a:r>
                      <a:endParaRPr lang="fr-FR" sz="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fr-FR" sz="600" b="1" dirty="0">
                          <a:effectLst/>
                        </a:rPr>
                        <a:t>4868</a:t>
                      </a:r>
                      <a:endParaRPr lang="fr-FR" sz="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07000"/>
                        </a:lnSpc>
                        <a:spcAft>
                          <a:spcPts val="0"/>
                        </a:spcAft>
                      </a:pPr>
                      <a:r>
                        <a:rPr lang="fr-FR" sz="600" b="1" dirty="0">
                          <a:effectLst/>
                        </a:rPr>
                        <a:t> </a:t>
                      </a:r>
                      <a:endParaRPr lang="fr-FR" sz="6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10006"/>
                  </a:ext>
                </a:extLst>
              </a:tr>
            </a:tbl>
          </a:graphicData>
        </a:graphic>
      </p:graphicFrame>
      <p:sp>
        <p:nvSpPr>
          <p:cNvPr id="8" name="ZoneTexte 7"/>
          <p:cNvSpPr txBox="1"/>
          <p:nvPr/>
        </p:nvSpPr>
        <p:spPr>
          <a:xfrm>
            <a:off x="5162460" y="4425532"/>
            <a:ext cx="2400242" cy="307777"/>
          </a:xfrm>
          <a:prstGeom prst="rect">
            <a:avLst/>
          </a:prstGeom>
          <a:noFill/>
        </p:spPr>
        <p:txBody>
          <a:bodyPr wrap="square" rtlCol="0">
            <a:spAutoFit/>
          </a:bodyPr>
          <a:lstStyle/>
          <a:p>
            <a:pPr algn="ctr"/>
            <a:r>
              <a:rPr lang="fr-FR" sz="700" b="1" dirty="0"/>
              <a:t>Variation des taux communaux entre 2020 et 2021 </a:t>
            </a:r>
            <a:br>
              <a:rPr lang="fr-FR" sz="700" b="1" dirty="0"/>
            </a:br>
            <a:r>
              <a:rPr lang="fr-FR" sz="700" b="1" dirty="0"/>
              <a:t>(au 20 juillet 2021)</a:t>
            </a:r>
          </a:p>
        </p:txBody>
      </p:sp>
      <p:sp>
        <p:nvSpPr>
          <p:cNvPr id="12" name="ZoneTexte 11"/>
          <p:cNvSpPr txBox="1"/>
          <p:nvPr/>
        </p:nvSpPr>
        <p:spPr>
          <a:xfrm>
            <a:off x="7677775" y="3325874"/>
            <a:ext cx="1200151" cy="1061829"/>
          </a:xfrm>
          <a:prstGeom prst="rect">
            <a:avLst/>
          </a:prstGeom>
          <a:noFill/>
        </p:spPr>
        <p:txBody>
          <a:bodyPr wrap="square" rtlCol="0">
            <a:spAutoFit/>
          </a:bodyPr>
          <a:lstStyle/>
          <a:p>
            <a:r>
              <a:rPr lang="fr-FR" sz="900" i="1" dirty="0"/>
              <a:t>En comparaison, entre 2014 et 2015, plus d’un quart des communes avaient procédé à une hausse de leurs taux communaux. </a:t>
            </a:r>
          </a:p>
        </p:txBody>
      </p:sp>
    </p:spTree>
    <p:extLst>
      <p:ext uri="{BB962C8B-B14F-4D97-AF65-F5344CB8AC3E}">
        <p14:creationId xmlns:p14="http://schemas.microsoft.com/office/powerpoint/2010/main" val="42727019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TextShape 1"/>
          <p:cNvSpPr txBox="1"/>
          <p:nvPr/>
        </p:nvSpPr>
        <p:spPr>
          <a:xfrm>
            <a:off x="360000" y="900000"/>
            <a:ext cx="8423640" cy="375120"/>
          </a:xfrm>
          <a:prstGeom prst="rect">
            <a:avLst/>
          </a:prstGeom>
          <a:noFill/>
          <a:ln>
            <a:noFill/>
          </a:ln>
        </p:spPr>
        <p:txBody>
          <a:bodyPr lIns="0" tIns="0" rIns="0" bIns="0">
            <a:noAutofit/>
          </a:bodyPr>
          <a:lstStyle/>
          <a:p>
            <a:pPr>
              <a:lnSpc>
                <a:spcPct val="90000"/>
              </a:lnSpc>
            </a:pPr>
            <a:r>
              <a:rPr lang="fr-FR" sz="2550" b="1" strike="noStrike" spc="-1" dirty="0">
                <a:solidFill>
                  <a:srgbClr val="000000"/>
                </a:solidFill>
                <a:latin typeface="Arial"/>
              </a:rPr>
              <a:t>d. </a:t>
            </a:r>
            <a:r>
              <a:rPr lang="fr-FR" sz="2550" b="1" spc="-1" dirty="0">
                <a:solidFill>
                  <a:srgbClr val="000000"/>
                </a:solidFill>
              </a:rPr>
              <a:t>Le soutien face à événements climatiques : l’exemple de la tempête Alex dans les Alpes-Maritimes</a:t>
            </a:r>
          </a:p>
          <a:p>
            <a:pPr>
              <a:lnSpc>
                <a:spcPct val="90000"/>
              </a:lnSpc>
            </a:pPr>
            <a:br>
              <a:rPr dirty="0"/>
            </a:br>
            <a:endParaRPr lang="fr-FR" sz="2550" b="0" strike="noStrike" spc="-1" dirty="0">
              <a:solidFill>
                <a:srgbClr val="000000"/>
              </a:solidFill>
              <a:latin typeface="Arial"/>
            </a:endParaRPr>
          </a:p>
        </p:txBody>
      </p:sp>
      <p:sp>
        <p:nvSpPr>
          <p:cNvPr id="229" name="TextShape 2"/>
          <p:cNvSpPr txBox="1"/>
          <p:nvPr/>
        </p:nvSpPr>
        <p:spPr>
          <a:xfrm>
            <a:off x="3312000" y="180000"/>
            <a:ext cx="5471640" cy="359640"/>
          </a:xfrm>
          <a:prstGeom prst="rect">
            <a:avLst/>
          </a:prstGeom>
          <a:noFill/>
          <a:ln>
            <a:noFill/>
          </a:ln>
        </p:spPr>
        <p:txBody>
          <a:bodyPr lIns="0" tIns="0" rIns="0" bIns="0">
            <a:noAutofit/>
          </a:bodyPr>
          <a:lstStyle/>
          <a:p>
            <a:pPr algn="r">
              <a:lnSpc>
                <a:spcPct val="100000"/>
              </a:lnSpc>
            </a:pPr>
            <a:r>
              <a:rPr lang="fr-FR" sz="750" b="1" spc="-1" dirty="0">
                <a:solidFill>
                  <a:srgbClr val="000000"/>
                </a:solidFill>
                <a:latin typeface="Arial"/>
              </a:rPr>
              <a:t>4</a:t>
            </a:r>
            <a:r>
              <a:rPr lang="fr-FR" sz="750" b="1" strike="noStrike" spc="-1" dirty="0">
                <a:solidFill>
                  <a:srgbClr val="000000"/>
                </a:solidFill>
                <a:latin typeface="Arial"/>
              </a:rPr>
              <a:t>. </a:t>
            </a:r>
            <a:r>
              <a:rPr lang="fr-FR" sz="750" b="1" spc="-1" dirty="0">
                <a:solidFill>
                  <a:srgbClr val="000000"/>
                </a:solidFill>
              </a:rPr>
              <a:t>Bilan 2017-2022</a:t>
            </a:r>
            <a:endParaRPr lang="fr-FR" sz="750" b="0" strike="noStrike" spc="-1" dirty="0">
              <a:solidFill>
                <a:srgbClr val="000000"/>
              </a:solidFill>
              <a:latin typeface="Arial"/>
            </a:endParaRPr>
          </a:p>
          <a:p>
            <a:pPr marL="108000" indent="-107640" algn="r">
              <a:lnSpc>
                <a:spcPct val="100000"/>
              </a:lnSpc>
            </a:pPr>
            <a:r>
              <a:rPr lang="fr-FR" sz="750" b="0" strike="noStrike" spc="-1" dirty="0">
                <a:solidFill>
                  <a:srgbClr val="000000"/>
                </a:solidFill>
                <a:latin typeface="Arial"/>
              </a:rPr>
              <a:t>b. </a:t>
            </a:r>
            <a:r>
              <a:rPr lang="fr-FR" sz="750" spc="-1" dirty="0">
                <a:solidFill>
                  <a:srgbClr val="000000"/>
                </a:solidFill>
              </a:rPr>
              <a:t>Un soutien face à toutes les crises : l’exemple de la tempête Alex dans les Alpes-Maritimes</a:t>
            </a:r>
          </a:p>
        </p:txBody>
      </p:sp>
      <p:sp>
        <p:nvSpPr>
          <p:cNvPr id="230" name="TextShape 3"/>
          <p:cNvSpPr txBox="1"/>
          <p:nvPr/>
        </p:nvSpPr>
        <p:spPr>
          <a:xfrm>
            <a:off x="4871026" y="1801163"/>
            <a:ext cx="3720137" cy="2623680"/>
          </a:xfrm>
          <a:prstGeom prst="rect">
            <a:avLst/>
          </a:prstGeom>
          <a:noFill/>
          <a:ln>
            <a:noFill/>
          </a:ln>
        </p:spPr>
        <p:txBody>
          <a:bodyPr lIns="0" tIns="0" rIns="0" bIns="0">
            <a:noAutofit/>
          </a:bodyPr>
          <a:lstStyle/>
          <a:p>
            <a:pPr algn="just">
              <a:lnSpc>
                <a:spcPct val="100000"/>
              </a:lnSpc>
              <a:spcAft>
                <a:spcPts val="499"/>
              </a:spcAft>
            </a:pPr>
            <a:r>
              <a:rPr lang="fr-FR" sz="1000" spc="-1" dirty="0">
                <a:solidFill>
                  <a:srgbClr val="000000"/>
                </a:solidFill>
              </a:rPr>
              <a:t>Le soutien aux collectivités à la suite de la tempête Alex représente </a:t>
            </a:r>
            <a:r>
              <a:rPr lang="fr-FR" sz="1000" b="1" spc="-1" dirty="0">
                <a:solidFill>
                  <a:srgbClr val="000000"/>
                </a:solidFill>
              </a:rPr>
              <a:t>un coût cumulé pour l’État de 293 M€, en complément d’une enveloppe de 59 M€ accordée par l’Union européenne.</a:t>
            </a:r>
          </a:p>
          <a:p>
            <a:pPr algn="just">
              <a:lnSpc>
                <a:spcPct val="100000"/>
              </a:lnSpc>
              <a:spcAft>
                <a:spcPts val="499"/>
              </a:spcAft>
            </a:pPr>
            <a:endParaRPr lang="fr-FR" sz="900" b="0" strike="noStrike" spc="-1" dirty="0">
              <a:solidFill>
                <a:srgbClr val="000000"/>
              </a:solidFill>
              <a:latin typeface="Arial"/>
            </a:endParaRPr>
          </a:p>
        </p:txBody>
      </p:sp>
      <p:sp>
        <p:nvSpPr>
          <p:cNvPr id="231" name="TextShape 4"/>
          <p:cNvSpPr txBox="1"/>
          <p:nvPr/>
        </p:nvSpPr>
        <p:spPr>
          <a:xfrm>
            <a:off x="360000" y="1801163"/>
            <a:ext cx="4008018" cy="2623680"/>
          </a:xfrm>
          <a:prstGeom prst="rect">
            <a:avLst/>
          </a:prstGeom>
          <a:noFill/>
          <a:ln>
            <a:noFill/>
          </a:ln>
        </p:spPr>
        <p:txBody>
          <a:bodyPr lIns="0" tIns="0" rIns="0" bIns="0">
            <a:noAutofit/>
          </a:bodyPr>
          <a:lstStyle/>
          <a:p>
            <a:pPr marL="171450" indent="-171450" algn="just">
              <a:lnSpc>
                <a:spcPct val="100000"/>
              </a:lnSpc>
              <a:spcAft>
                <a:spcPts val="499"/>
              </a:spcAft>
              <a:buClr>
                <a:srgbClr val="000000"/>
              </a:buClr>
              <a:buFont typeface="Wingdings" panose="05000000000000000000" pitchFamily="2" charset="2"/>
              <a:buChar char="§"/>
            </a:pPr>
            <a:r>
              <a:rPr lang="fr-FR" sz="1000" spc="-1" dirty="0">
                <a:solidFill>
                  <a:srgbClr val="000000"/>
                </a:solidFill>
              </a:rPr>
              <a:t>La tempête Alex survenue dans les Alpes-Maritimes en octobre 2020 a entrainé une réponse immédiate du Gouvernement dès 2020 pour accompagner les collectivités territoriales victimes de ce sinistre ; </a:t>
            </a:r>
          </a:p>
          <a:p>
            <a:pPr marL="171450" indent="-171450" algn="just">
              <a:lnSpc>
                <a:spcPct val="100000"/>
              </a:lnSpc>
              <a:spcAft>
                <a:spcPts val="499"/>
              </a:spcAft>
              <a:buClr>
                <a:srgbClr val="000000"/>
              </a:buClr>
              <a:buFont typeface="Wingdings" panose="05000000000000000000" pitchFamily="2" charset="2"/>
              <a:buChar char="§"/>
            </a:pPr>
            <a:r>
              <a:rPr lang="fr-FR" sz="1000" spc="-1" dirty="0">
                <a:solidFill>
                  <a:srgbClr val="000000"/>
                </a:solidFill>
              </a:rPr>
              <a:t>Le Gouvernement a mobilisé l’ensemble des marges possibles (prise en compte de la résilience et de la vétusté des ouvrages) pour majorer la </a:t>
            </a:r>
            <a:r>
              <a:rPr lang="fr-FR" sz="1000" b="1" spc="-1" dirty="0">
                <a:solidFill>
                  <a:srgbClr val="000000"/>
                </a:solidFill>
              </a:rPr>
              <a:t>dotation de soutien face aux événements climatiques </a:t>
            </a:r>
            <a:r>
              <a:rPr lang="fr-FR" sz="1000" spc="-1" dirty="0">
                <a:solidFill>
                  <a:srgbClr val="000000"/>
                </a:solidFill>
              </a:rPr>
              <a:t>(DSEC) - </a:t>
            </a:r>
            <a:r>
              <a:rPr lang="fr-FR" sz="1000" b="1" spc="-1" dirty="0">
                <a:solidFill>
                  <a:srgbClr val="000000"/>
                </a:solidFill>
              </a:rPr>
              <a:t>143 M€ </a:t>
            </a:r>
            <a:r>
              <a:rPr lang="fr-FR" sz="1000" spc="-1" dirty="0">
                <a:solidFill>
                  <a:srgbClr val="000000"/>
                </a:solidFill>
              </a:rPr>
              <a:t>contre 130 M€ proposés par la mission d’inspection - en plus de la </a:t>
            </a:r>
            <a:r>
              <a:rPr lang="fr-FR" sz="1000" b="1" spc="-1" dirty="0">
                <a:solidFill>
                  <a:srgbClr val="000000"/>
                </a:solidFill>
              </a:rPr>
              <a:t>création d’une enveloppe exceptionnelle de 150 M€ </a:t>
            </a:r>
            <a:r>
              <a:rPr lang="fr-FR" sz="1000" spc="-1" dirty="0">
                <a:solidFill>
                  <a:srgbClr val="000000"/>
                </a:solidFill>
              </a:rPr>
              <a:t>destinée à renforcer la résilience d’un territoire régulièrement touché par les phénomènes climatiques ;</a:t>
            </a:r>
          </a:p>
          <a:p>
            <a:pPr marL="171450" indent="-171450" algn="just">
              <a:lnSpc>
                <a:spcPct val="100000"/>
              </a:lnSpc>
              <a:spcAft>
                <a:spcPts val="499"/>
              </a:spcAft>
              <a:buClr>
                <a:srgbClr val="000000"/>
              </a:buClr>
              <a:buFont typeface="Wingdings" panose="05000000000000000000" pitchFamily="2" charset="2"/>
              <a:buChar char="§"/>
            </a:pPr>
            <a:r>
              <a:rPr lang="fr-FR" sz="1000" spc="-1" dirty="0">
                <a:solidFill>
                  <a:srgbClr val="000000"/>
                </a:solidFill>
              </a:rPr>
              <a:t>Calamité publique de la plus grande ampleur observée depuis l’instauration de la DSEC, la tempête Alex a notamment été précédée par les inondations exceptionnelles dans l’Aude en 2018, sollicitant un soutien à la reconstruction de l’État de 41 M€.</a:t>
            </a:r>
          </a:p>
          <a:p>
            <a:pPr algn="just">
              <a:lnSpc>
                <a:spcPct val="100000"/>
              </a:lnSpc>
              <a:spcAft>
                <a:spcPts val="499"/>
              </a:spcAft>
            </a:pPr>
            <a:endParaRPr lang="fr-FR" sz="900" b="0" strike="noStrike" spc="-1" dirty="0">
              <a:solidFill>
                <a:srgbClr val="000000"/>
              </a:solidFill>
              <a:latin typeface="Arial"/>
            </a:endParaRPr>
          </a:p>
          <a:p>
            <a:pPr>
              <a:lnSpc>
                <a:spcPct val="100000"/>
              </a:lnSpc>
              <a:spcAft>
                <a:spcPts val="499"/>
              </a:spcAft>
            </a:pPr>
            <a:endParaRPr lang="fr-FR" sz="900" b="0" strike="noStrike" spc="-1" dirty="0">
              <a:solidFill>
                <a:srgbClr val="000000"/>
              </a:solidFill>
              <a:latin typeface="Arial"/>
            </a:endParaRPr>
          </a:p>
          <a:p>
            <a:pPr>
              <a:lnSpc>
                <a:spcPct val="100000"/>
              </a:lnSpc>
              <a:spcAft>
                <a:spcPts val="499"/>
              </a:spcAft>
            </a:pPr>
            <a:endParaRPr lang="fr-FR" sz="900" b="0" strike="noStrike" spc="-1" dirty="0">
              <a:solidFill>
                <a:srgbClr val="000000"/>
              </a:solidFill>
              <a:latin typeface="Arial"/>
            </a:endParaRPr>
          </a:p>
        </p:txBody>
      </p:sp>
      <p:sp>
        <p:nvSpPr>
          <p:cNvPr id="233" name="TextShape 6"/>
          <p:cNvSpPr txBox="1"/>
          <p:nvPr/>
        </p:nvSpPr>
        <p:spPr>
          <a:xfrm>
            <a:off x="6264000" y="4783680"/>
            <a:ext cx="1349640" cy="359640"/>
          </a:xfrm>
          <a:prstGeom prst="rect">
            <a:avLst/>
          </a:prstGeom>
          <a:noFill/>
          <a:ln>
            <a:noFill/>
          </a:ln>
        </p:spPr>
        <p:txBody>
          <a:bodyPr lIns="0" tIns="0" rIns="0" bIns="0" anchor="ctr">
            <a:noAutofit/>
          </a:bodyPr>
          <a:lstStyle/>
          <a:p>
            <a:pPr algn="r">
              <a:lnSpc>
                <a:spcPct val="100000"/>
              </a:lnSpc>
            </a:pPr>
            <a:fld id="{C57FE977-272C-4235-84AB-E0A21FC17C8E}" type="slidenum">
              <a:rPr lang="fr-FR" sz="750" b="1" strike="noStrike" spc="-1">
                <a:solidFill>
                  <a:srgbClr val="000000"/>
                </a:solidFill>
                <a:latin typeface="Arial"/>
              </a:rPr>
              <a:t>26</a:t>
            </a:fld>
            <a:endParaRPr lang="fr-FR" sz="750" b="0" strike="noStrike" spc="-1">
              <a:latin typeface="Times New Roman"/>
            </a:endParaRPr>
          </a:p>
        </p:txBody>
      </p:sp>
      <p:sp>
        <p:nvSpPr>
          <p:cNvPr id="234" name="TextShape 7"/>
          <p:cNvSpPr txBox="1"/>
          <p:nvPr/>
        </p:nvSpPr>
        <p:spPr>
          <a:xfrm>
            <a:off x="7614000" y="4783680"/>
            <a:ext cx="1169640" cy="359640"/>
          </a:xfrm>
          <a:prstGeom prst="rect">
            <a:avLst/>
          </a:prstGeom>
          <a:noFill/>
          <a:ln>
            <a:noFill/>
          </a:ln>
        </p:spPr>
        <p:txBody>
          <a:bodyPr lIns="0" tIns="0" rIns="0" bIns="0" anchor="ctr">
            <a:noAutofit/>
          </a:bodyPr>
          <a:lstStyle/>
          <a:p>
            <a:endParaRPr lang="fr-FR" sz="2400" b="0" strike="noStrike" spc="-1">
              <a:latin typeface="Times New Roman"/>
            </a:endParaRPr>
          </a:p>
        </p:txBody>
      </p:sp>
      <p:sp>
        <p:nvSpPr>
          <p:cNvPr id="235" name="TextShape 8"/>
          <p:cNvSpPr txBox="1"/>
          <p:nvPr/>
        </p:nvSpPr>
        <p:spPr>
          <a:xfrm>
            <a:off x="360000" y="4783680"/>
            <a:ext cx="5903640" cy="359640"/>
          </a:xfrm>
          <a:prstGeom prst="rect">
            <a:avLst/>
          </a:prstGeom>
          <a:noFill/>
          <a:ln>
            <a:noFill/>
          </a:ln>
        </p:spPr>
        <p:txBody>
          <a:bodyPr lIns="0" tIns="0" rIns="0" bIns="0" anchor="ctr">
            <a:noAutofit/>
          </a:bodyPr>
          <a:lstStyle/>
          <a:p>
            <a:endParaRPr lang="fr-FR" sz="900" b="0" strike="noStrike" spc="-1">
              <a:latin typeface="Times New Roman"/>
            </a:endParaRPr>
          </a:p>
        </p:txBody>
      </p:sp>
      <p:graphicFrame>
        <p:nvGraphicFramePr>
          <p:cNvPr id="10" name="Graphique 9"/>
          <p:cNvGraphicFramePr>
            <a:graphicFrameLocks/>
          </p:cNvGraphicFramePr>
          <p:nvPr>
            <p:extLst>
              <p:ext uri="{D42A27DB-BD31-4B8C-83A1-F6EECF244321}">
                <p14:modId xmlns:p14="http://schemas.microsoft.com/office/powerpoint/2010/main" val="3938474130"/>
              </p:ext>
            </p:extLst>
          </p:nvPr>
        </p:nvGraphicFramePr>
        <p:xfrm>
          <a:off x="4871025" y="2529477"/>
          <a:ext cx="3720137" cy="175457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TextShape 1"/>
          <p:cNvSpPr txBox="1"/>
          <p:nvPr/>
        </p:nvSpPr>
        <p:spPr>
          <a:xfrm>
            <a:off x="360000" y="738000"/>
            <a:ext cx="8423640" cy="4046040"/>
          </a:xfrm>
          <a:prstGeom prst="rect">
            <a:avLst/>
          </a:prstGeom>
          <a:noFill/>
          <a:ln w="10080">
            <a:solidFill>
              <a:srgbClr val="000000"/>
            </a:solidFill>
            <a:round/>
          </a:ln>
        </p:spPr>
        <p:txBody>
          <a:bodyPr lIns="0" tIns="0" rIns="0" bIns="360000" anchor="ctr">
            <a:noAutofit/>
          </a:bodyPr>
          <a:lstStyle/>
          <a:p>
            <a:pPr algn="ctr">
              <a:lnSpc>
                <a:spcPct val="90000"/>
              </a:lnSpc>
            </a:pPr>
            <a:r>
              <a:rPr lang="fr-FR" sz="3250" b="1" spc="-1" dirty="0">
                <a:solidFill>
                  <a:srgbClr val="000000"/>
                </a:solidFill>
                <a:latin typeface="Arial"/>
              </a:rPr>
              <a:t>5</a:t>
            </a:r>
            <a:r>
              <a:rPr lang="fr-FR" sz="3250" b="1" strike="noStrike" spc="-1" dirty="0">
                <a:solidFill>
                  <a:srgbClr val="000000"/>
                </a:solidFill>
                <a:latin typeface="Arial"/>
              </a:rPr>
              <a:t>. </a:t>
            </a:r>
            <a:r>
              <a:rPr lang="fr-FR" sz="3250" b="1" spc="-1" dirty="0">
                <a:solidFill>
                  <a:srgbClr val="000000"/>
                </a:solidFill>
              </a:rPr>
              <a:t>Actualités</a:t>
            </a:r>
            <a:endParaRPr lang="fr-FR" sz="3250" b="0" strike="noStrike" spc="-1" dirty="0">
              <a:solidFill>
                <a:srgbClr val="000000"/>
              </a:solidFill>
              <a:latin typeface="Arial"/>
            </a:endParaRPr>
          </a:p>
        </p:txBody>
      </p:sp>
      <p:sp>
        <p:nvSpPr>
          <p:cNvPr id="192" name="TextShape 2"/>
          <p:cNvSpPr txBox="1"/>
          <p:nvPr/>
        </p:nvSpPr>
        <p:spPr>
          <a:xfrm>
            <a:off x="7614000" y="4783680"/>
            <a:ext cx="1169640" cy="359640"/>
          </a:xfrm>
          <a:prstGeom prst="rect">
            <a:avLst/>
          </a:prstGeom>
          <a:noFill/>
          <a:ln>
            <a:noFill/>
          </a:ln>
        </p:spPr>
        <p:txBody>
          <a:bodyPr lIns="0" tIns="0" rIns="0" bIns="0" anchor="ctr">
            <a:noAutofit/>
          </a:bodyPr>
          <a:lstStyle/>
          <a:p>
            <a:endParaRPr lang="fr-FR" sz="2400" b="0" strike="noStrike" spc="-1">
              <a:latin typeface="Times New Roman"/>
            </a:endParaRPr>
          </a:p>
        </p:txBody>
      </p:sp>
      <p:sp>
        <p:nvSpPr>
          <p:cNvPr id="193" name="TextShape 3"/>
          <p:cNvSpPr txBox="1"/>
          <p:nvPr/>
        </p:nvSpPr>
        <p:spPr>
          <a:xfrm>
            <a:off x="360000" y="4783680"/>
            <a:ext cx="5903640" cy="359640"/>
          </a:xfrm>
          <a:prstGeom prst="rect">
            <a:avLst/>
          </a:prstGeom>
          <a:noFill/>
          <a:ln>
            <a:noFill/>
          </a:ln>
        </p:spPr>
        <p:txBody>
          <a:bodyPr lIns="0" tIns="0" rIns="0" bIns="0" anchor="ctr">
            <a:noAutofit/>
          </a:bodyPr>
          <a:lstStyle/>
          <a:p>
            <a:endParaRPr lang="fr-FR" sz="2400" b="0" strike="noStrike" spc="-1">
              <a:latin typeface="Times New Roman"/>
            </a:endParaRPr>
          </a:p>
        </p:txBody>
      </p:sp>
      <p:sp>
        <p:nvSpPr>
          <p:cNvPr id="194" name="TextShape 4"/>
          <p:cNvSpPr txBox="1"/>
          <p:nvPr/>
        </p:nvSpPr>
        <p:spPr>
          <a:xfrm>
            <a:off x="6264000" y="4783680"/>
            <a:ext cx="1349640" cy="359640"/>
          </a:xfrm>
          <a:prstGeom prst="rect">
            <a:avLst/>
          </a:prstGeom>
          <a:noFill/>
          <a:ln>
            <a:noFill/>
          </a:ln>
        </p:spPr>
        <p:txBody>
          <a:bodyPr lIns="0" tIns="0" rIns="0" bIns="0" anchor="ctr">
            <a:noAutofit/>
          </a:bodyPr>
          <a:lstStyle/>
          <a:p>
            <a:pPr algn="r">
              <a:lnSpc>
                <a:spcPct val="100000"/>
              </a:lnSpc>
            </a:pPr>
            <a:endParaRPr lang="fr-FR" sz="750" b="0" strike="noStrike" spc="-1" dirty="0">
              <a:latin typeface="Times New Roman"/>
            </a:endParaRPr>
          </a:p>
        </p:txBody>
      </p:sp>
    </p:spTree>
    <p:extLst>
      <p:ext uri="{BB962C8B-B14F-4D97-AF65-F5344CB8AC3E}">
        <p14:creationId xmlns:p14="http://schemas.microsoft.com/office/powerpoint/2010/main" val="35502905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 name="TextShape 1"/>
          <p:cNvSpPr txBox="1"/>
          <p:nvPr/>
        </p:nvSpPr>
        <p:spPr>
          <a:xfrm>
            <a:off x="360000" y="681412"/>
            <a:ext cx="8423640" cy="375120"/>
          </a:xfrm>
          <a:prstGeom prst="rect">
            <a:avLst/>
          </a:prstGeom>
          <a:noFill/>
          <a:ln>
            <a:noFill/>
          </a:ln>
        </p:spPr>
        <p:txBody>
          <a:bodyPr lIns="0" tIns="0" rIns="0" bIns="0">
            <a:noAutofit/>
          </a:bodyPr>
          <a:lstStyle/>
          <a:p>
            <a:pPr>
              <a:lnSpc>
                <a:spcPct val="90000"/>
              </a:lnSpc>
            </a:pPr>
            <a:r>
              <a:rPr lang="fr-FR" sz="2550" b="1" spc="-1" dirty="0">
                <a:solidFill>
                  <a:srgbClr val="000000"/>
                </a:solidFill>
              </a:rPr>
              <a:t>a. Les dépenses des collectivités locales ne devraient être que faiblement affectées par l’inflation</a:t>
            </a:r>
          </a:p>
          <a:p>
            <a:pPr>
              <a:lnSpc>
                <a:spcPct val="90000"/>
              </a:lnSpc>
            </a:pPr>
            <a:br>
              <a:rPr dirty="0">
                <a:solidFill>
                  <a:prstClr val="black"/>
                </a:solidFill>
              </a:rPr>
            </a:br>
            <a:endParaRPr lang="fr-FR" sz="2550" spc="-1" dirty="0">
              <a:solidFill>
                <a:srgbClr val="000000"/>
              </a:solidFill>
            </a:endParaRPr>
          </a:p>
        </p:txBody>
      </p:sp>
      <p:sp>
        <p:nvSpPr>
          <p:cNvPr id="222" name="TextShape 3"/>
          <p:cNvSpPr txBox="1"/>
          <p:nvPr/>
        </p:nvSpPr>
        <p:spPr>
          <a:xfrm>
            <a:off x="359999" y="1817661"/>
            <a:ext cx="4023075" cy="2837466"/>
          </a:xfrm>
          <a:prstGeom prst="rect">
            <a:avLst/>
          </a:prstGeom>
          <a:noFill/>
          <a:ln>
            <a:noFill/>
          </a:ln>
        </p:spPr>
        <p:txBody>
          <a:bodyPr lIns="0" tIns="0" rIns="0" bIns="0">
            <a:noAutofit/>
          </a:bodyPr>
          <a:lstStyle/>
          <a:p>
            <a:pPr marL="8550" lvl="1" algn="just">
              <a:spcBef>
                <a:spcPts val="300"/>
              </a:spcBef>
              <a:spcAft>
                <a:spcPts val="499"/>
              </a:spcAft>
              <a:tabLst>
                <a:tab pos="177800" algn="l"/>
              </a:tabLst>
            </a:pPr>
            <a:r>
              <a:rPr lang="fr-FR" sz="1000" b="1" dirty="0">
                <a:solidFill>
                  <a:prstClr val="black"/>
                </a:solidFill>
              </a:rPr>
              <a:t>Les postes de dépenses des collectivités qui présentent une sensibilité particulière à l’inflation ne constituaient qu’une faible proportion de leurs dépenses réelles de fonctionnement (DRF) en 2021, année où l’inflation atteignait déjà 1,6 % :</a:t>
            </a:r>
          </a:p>
          <a:p>
            <a:pPr marL="180000" lvl="1" indent="-171450" algn="just">
              <a:spcBef>
                <a:spcPts val="300"/>
              </a:spcBef>
              <a:spcAft>
                <a:spcPts val="499"/>
              </a:spcAft>
              <a:buFont typeface="Arial" panose="020B0604020202020204" pitchFamily="34" charset="0"/>
              <a:buChar char="•"/>
              <a:tabLst>
                <a:tab pos="177800" algn="l"/>
              </a:tabLst>
            </a:pPr>
            <a:r>
              <a:rPr lang="fr-FR" sz="1000" dirty="0">
                <a:solidFill>
                  <a:prstClr val="black"/>
                </a:solidFill>
              </a:rPr>
              <a:t>les dépenses « énergie et électricité » étaient égales à 2,6 Md€, </a:t>
            </a:r>
            <a:br>
              <a:rPr lang="fr-FR" sz="1000" dirty="0">
                <a:solidFill>
                  <a:prstClr val="black"/>
                </a:solidFill>
              </a:rPr>
            </a:br>
            <a:r>
              <a:rPr lang="fr-FR" sz="1000" dirty="0">
                <a:solidFill>
                  <a:prstClr val="black"/>
                </a:solidFill>
              </a:rPr>
              <a:t>soit 1,48 % de leurs DRF ;</a:t>
            </a:r>
          </a:p>
          <a:p>
            <a:pPr marL="180000" lvl="1" indent="-171450" algn="just">
              <a:spcBef>
                <a:spcPts val="300"/>
              </a:spcBef>
              <a:spcAft>
                <a:spcPts val="499"/>
              </a:spcAft>
              <a:buFont typeface="Arial" panose="020B0604020202020204" pitchFamily="34" charset="0"/>
              <a:buChar char="•"/>
              <a:tabLst>
                <a:tab pos="177800" algn="l"/>
              </a:tabLst>
            </a:pPr>
            <a:r>
              <a:rPr lang="fr-FR" sz="1000" dirty="0">
                <a:solidFill>
                  <a:prstClr val="black"/>
                </a:solidFill>
              </a:rPr>
              <a:t>les dépenses « combustibles et carburants » représentaient 810 M€, soit 0,46 % de leurs DRF ;</a:t>
            </a:r>
          </a:p>
          <a:p>
            <a:pPr marL="180000" lvl="1" indent="-171450" algn="just">
              <a:spcBef>
                <a:spcPts val="300"/>
              </a:spcBef>
              <a:spcAft>
                <a:spcPts val="499"/>
              </a:spcAft>
              <a:buFont typeface="Arial" panose="020B0604020202020204" pitchFamily="34" charset="0"/>
              <a:buChar char="•"/>
              <a:tabLst>
                <a:tab pos="177800" algn="l"/>
              </a:tabLst>
            </a:pPr>
            <a:r>
              <a:rPr lang="fr-FR" sz="1000" dirty="0">
                <a:solidFill>
                  <a:prstClr val="black"/>
                </a:solidFill>
              </a:rPr>
              <a:t>les denrées alimentaires atteignaient 707 M€, soit 0,40 % de leurs DRF.</a:t>
            </a:r>
          </a:p>
          <a:p>
            <a:pPr marL="8550" lvl="1" algn="just">
              <a:spcBef>
                <a:spcPts val="300"/>
              </a:spcBef>
              <a:spcAft>
                <a:spcPts val="499"/>
              </a:spcAft>
              <a:tabLst>
                <a:tab pos="177800" algn="l"/>
              </a:tabLst>
            </a:pPr>
            <a:r>
              <a:rPr lang="fr-FR" sz="1000" dirty="0">
                <a:solidFill>
                  <a:prstClr val="black"/>
                </a:solidFill>
              </a:rPr>
              <a:t>Entre 2019 et 2021, le taux de croissance annuel moyen des</a:t>
            </a:r>
            <a:r>
              <a:rPr lang="fr-FR" sz="1000" b="1" dirty="0">
                <a:solidFill>
                  <a:prstClr val="black"/>
                </a:solidFill>
              </a:rPr>
              <a:t> « achats et charges externes »</a:t>
            </a:r>
            <a:r>
              <a:rPr lang="fr-FR" sz="1000" dirty="0">
                <a:solidFill>
                  <a:prstClr val="black"/>
                </a:solidFill>
              </a:rPr>
              <a:t> des collectivités était de 1,10 %, avec une inflation annuelle moyenne de 1,07 %. </a:t>
            </a:r>
            <a:endParaRPr lang="fr-FR" sz="1000" b="1" dirty="0">
              <a:solidFill>
                <a:prstClr val="black"/>
              </a:solidFill>
            </a:endParaRPr>
          </a:p>
        </p:txBody>
      </p:sp>
      <p:sp>
        <p:nvSpPr>
          <p:cNvPr id="225" name="TextShape 6"/>
          <p:cNvSpPr txBox="1"/>
          <p:nvPr/>
        </p:nvSpPr>
        <p:spPr>
          <a:xfrm>
            <a:off x="6264000" y="4790608"/>
            <a:ext cx="1349640" cy="359640"/>
          </a:xfrm>
          <a:prstGeom prst="rect">
            <a:avLst/>
          </a:prstGeom>
          <a:noFill/>
          <a:ln>
            <a:noFill/>
          </a:ln>
        </p:spPr>
        <p:txBody>
          <a:bodyPr lIns="0" tIns="0" rIns="0" bIns="0" anchor="ctr">
            <a:noAutofit/>
          </a:bodyPr>
          <a:lstStyle/>
          <a:p>
            <a:pPr algn="r"/>
            <a:fld id="{CCDDE98B-22A0-4223-82B5-524C84AFC399}" type="slidenum">
              <a:rPr lang="fr-FR" sz="750" b="1" spc="-1">
                <a:solidFill>
                  <a:srgbClr val="000000"/>
                </a:solidFill>
              </a:rPr>
              <a:pPr algn="r"/>
              <a:t>28</a:t>
            </a:fld>
            <a:endParaRPr lang="fr-FR" sz="750" spc="-1">
              <a:solidFill>
                <a:prstClr val="black"/>
              </a:solidFill>
              <a:latin typeface="Times New Roman"/>
            </a:endParaRPr>
          </a:p>
        </p:txBody>
      </p:sp>
      <p:sp>
        <p:nvSpPr>
          <p:cNvPr id="226" name="TextShape 7"/>
          <p:cNvSpPr txBox="1"/>
          <p:nvPr/>
        </p:nvSpPr>
        <p:spPr>
          <a:xfrm>
            <a:off x="7614000" y="4783680"/>
            <a:ext cx="1169640" cy="359640"/>
          </a:xfrm>
          <a:prstGeom prst="rect">
            <a:avLst/>
          </a:prstGeom>
          <a:noFill/>
          <a:ln>
            <a:noFill/>
          </a:ln>
        </p:spPr>
        <p:txBody>
          <a:bodyPr lIns="0" tIns="0" rIns="0" bIns="0" anchor="ctr">
            <a:noAutofit/>
          </a:bodyPr>
          <a:lstStyle/>
          <a:p>
            <a:endParaRPr lang="fr-FR" sz="2400" spc="-1">
              <a:solidFill>
                <a:prstClr val="black"/>
              </a:solidFill>
              <a:latin typeface="Times New Roman"/>
            </a:endParaRPr>
          </a:p>
        </p:txBody>
      </p:sp>
      <p:sp>
        <p:nvSpPr>
          <p:cNvPr id="227" name="TextShape 8"/>
          <p:cNvSpPr txBox="1"/>
          <p:nvPr/>
        </p:nvSpPr>
        <p:spPr>
          <a:xfrm>
            <a:off x="4871040" y="3851746"/>
            <a:ext cx="5903640" cy="359640"/>
          </a:xfrm>
          <a:prstGeom prst="rect">
            <a:avLst/>
          </a:prstGeom>
          <a:noFill/>
          <a:ln>
            <a:noFill/>
          </a:ln>
        </p:spPr>
        <p:txBody>
          <a:bodyPr lIns="0" tIns="0" rIns="0" bIns="0" anchor="ctr">
            <a:noAutofit/>
          </a:bodyPr>
          <a:lstStyle/>
          <a:p>
            <a:endParaRPr lang="fr-FR" sz="2400" spc="-1">
              <a:solidFill>
                <a:prstClr val="black"/>
              </a:solidFill>
              <a:latin typeface="Times New Roman"/>
            </a:endParaRPr>
          </a:p>
        </p:txBody>
      </p:sp>
      <p:sp>
        <p:nvSpPr>
          <p:cNvPr id="10" name="TextShape 3"/>
          <p:cNvSpPr txBox="1"/>
          <p:nvPr/>
        </p:nvSpPr>
        <p:spPr>
          <a:xfrm>
            <a:off x="4835870" y="3755156"/>
            <a:ext cx="3762374" cy="856188"/>
          </a:xfrm>
          <a:prstGeom prst="rect">
            <a:avLst/>
          </a:prstGeom>
          <a:noFill/>
          <a:ln>
            <a:noFill/>
          </a:ln>
        </p:spPr>
        <p:txBody>
          <a:bodyPr lIns="0" tIns="0" rIns="0" bIns="0">
            <a:noAutofit/>
          </a:bodyPr>
          <a:lstStyle/>
          <a:p>
            <a:pPr marL="8550" lvl="1" algn="just">
              <a:spcBef>
                <a:spcPts val="300"/>
              </a:spcBef>
              <a:spcAft>
                <a:spcPts val="499"/>
              </a:spcAft>
              <a:tabLst>
                <a:tab pos="177800" algn="l"/>
              </a:tabLst>
            </a:pPr>
            <a:r>
              <a:rPr lang="fr-FR" sz="1000" b="1" dirty="0">
                <a:solidFill>
                  <a:prstClr val="black"/>
                </a:solidFill>
              </a:rPr>
              <a:t>Ce surcoût serait compensé par le fort dynamisme de leurs recettes fiscales en 2022</a:t>
            </a:r>
          </a:p>
          <a:p>
            <a:pPr marL="180000" lvl="1" indent="-171450" algn="just">
              <a:spcBef>
                <a:spcPts val="300"/>
              </a:spcBef>
              <a:spcAft>
                <a:spcPts val="499"/>
              </a:spcAft>
              <a:buFont typeface="Arial" panose="020B0604020202020204" pitchFamily="34" charset="0"/>
              <a:buChar char="•"/>
              <a:tabLst>
                <a:tab pos="177800" algn="l"/>
              </a:tabLst>
            </a:pPr>
            <a:r>
              <a:rPr lang="fr-FR" sz="1000" dirty="0">
                <a:solidFill>
                  <a:prstClr val="black"/>
                </a:solidFill>
              </a:rPr>
              <a:t>Très forte dynamique de TVA et des impôts locaux tirés par l’inflation (</a:t>
            </a:r>
            <a:r>
              <a:rPr lang="fr-FR" sz="1000" i="1" dirty="0" err="1">
                <a:solidFill>
                  <a:prstClr val="black"/>
                </a:solidFill>
              </a:rPr>
              <a:t>cf</a:t>
            </a:r>
            <a:r>
              <a:rPr lang="fr-FR" sz="1000" i="1" dirty="0">
                <a:solidFill>
                  <a:prstClr val="black"/>
                </a:solidFill>
              </a:rPr>
              <a:t> détails partie 2.</a:t>
            </a:r>
            <a:r>
              <a:rPr lang="fr-FR" sz="1000" dirty="0">
                <a:solidFill>
                  <a:prstClr val="black"/>
                </a:solidFill>
              </a:rPr>
              <a:t>)</a:t>
            </a:r>
          </a:p>
          <a:p>
            <a:pPr marL="180000" lvl="1" indent="-171450" algn="just">
              <a:spcBef>
                <a:spcPts val="300"/>
              </a:spcBef>
              <a:spcAft>
                <a:spcPts val="499"/>
              </a:spcAft>
              <a:buFont typeface="Arial" panose="020B0604020202020204" pitchFamily="34" charset="0"/>
              <a:buChar char="•"/>
              <a:tabLst>
                <a:tab pos="177800" algn="l"/>
              </a:tabLst>
            </a:pPr>
            <a:endParaRPr lang="fr-FR" sz="1000" dirty="0">
              <a:solidFill>
                <a:prstClr val="black"/>
              </a:solidFill>
            </a:endParaRPr>
          </a:p>
          <a:p>
            <a:pPr marL="180000" lvl="1" indent="-171450" algn="just">
              <a:spcBef>
                <a:spcPts val="300"/>
              </a:spcBef>
              <a:spcAft>
                <a:spcPts val="499"/>
              </a:spcAft>
              <a:buFont typeface="Arial" panose="020B0604020202020204" pitchFamily="34" charset="0"/>
              <a:buChar char="•"/>
              <a:tabLst>
                <a:tab pos="177800" algn="l"/>
              </a:tabLst>
            </a:pPr>
            <a:endParaRPr lang="fr-FR" sz="1000" dirty="0">
              <a:solidFill>
                <a:prstClr val="black"/>
              </a:solidFill>
            </a:endParaRPr>
          </a:p>
        </p:txBody>
      </p:sp>
      <p:sp>
        <p:nvSpPr>
          <p:cNvPr id="12" name="TextShape 2"/>
          <p:cNvSpPr txBox="1"/>
          <p:nvPr/>
        </p:nvSpPr>
        <p:spPr>
          <a:xfrm>
            <a:off x="3312000" y="137469"/>
            <a:ext cx="5471640" cy="359640"/>
          </a:xfrm>
          <a:prstGeom prst="rect">
            <a:avLst/>
          </a:prstGeom>
          <a:noFill/>
          <a:ln>
            <a:noFill/>
          </a:ln>
        </p:spPr>
        <p:txBody>
          <a:bodyPr lIns="0" tIns="0" rIns="0" bIns="0">
            <a:noAutofit/>
          </a:bodyPr>
          <a:lstStyle/>
          <a:p>
            <a:pPr algn="r"/>
            <a:r>
              <a:rPr lang="fr-FR" sz="750" b="1" spc="-1" dirty="0">
                <a:solidFill>
                  <a:srgbClr val="000000"/>
                </a:solidFill>
              </a:rPr>
              <a:t>5. Actualités</a:t>
            </a:r>
            <a:endParaRPr lang="fr-FR" sz="750" spc="-1" dirty="0">
              <a:solidFill>
                <a:srgbClr val="000000"/>
              </a:solidFill>
            </a:endParaRPr>
          </a:p>
          <a:p>
            <a:pPr marL="108000" indent="-107640" algn="r"/>
            <a:r>
              <a:rPr lang="fr-FR" sz="750" spc="-1" dirty="0">
                <a:solidFill>
                  <a:srgbClr val="000000"/>
                </a:solidFill>
              </a:rPr>
              <a:t>L’impact de l’inflation sur les budgets locaux</a:t>
            </a:r>
          </a:p>
        </p:txBody>
      </p:sp>
      <p:graphicFrame>
        <p:nvGraphicFramePr>
          <p:cNvPr id="11" name="Graphique 10"/>
          <p:cNvGraphicFramePr>
            <a:graphicFrameLocks/>
          </p:cNvGraphicFramePr>
          <p:nvPr>
            <p:extLst>
              <p:ext uri="{D42A27DB-BD31-4B8C-83A1-F6EECF244321}">
                <p14:modId xmlns:p14="http://schemas.microsoft.com/office/powerpoint/2010/main" val="3212897551"/>
              </p:ext>
            </p:extLst>
          </p:nvPr>
        </p:nvGraphicFramePr>
        <p:xfrm>
          <a:off x="4582633" y="1360967"/>
          <a:ext cx="4015611" cy="249077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069754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Shape 4"/>
          <p:cNvSpPr txBox="1"/>
          <p:nvPr/>
        </p:nvSpPr>
        <p:spPr>
          <a:xfrm>
            <a:off x="495299" y="1800079"/>
            <a:ext cx="8288341" cy="2917140"/>
          </a:xfrm>
          <a:prstGeom prst="rect">
            <a:avLst/>
          </a:prstGeom>
          <a:noFill/>
          <a:ln>
            <a:noFill/>
          </a:ln>
        </p:spPr>
        <p:txBody>
          <a:bodyPr lIns="0" tIns="0" rIns="0" bIns="0">
            <a:noAutofit/>
          </a:bodyPr>
          <a:lstStyle/>
          <a:p>
            <a:pPr algn="just">
              <a:lnSpc>
                <a:spcPct val="100000"/>
              </a:lnSpc>
              <a:spcAft>
                <a:spcPts val="499"/>
              </a:spcAft>
              <a:buClr>
                <a:srgbClr val="000000"/>
              </a:buClr>
            </a:pPr>
            <a:r>
              <a:rPr lang="fr-FR" sz="1050" b="1" spc="-1" dirty="0">
                <a:solidFill>
                  <a:srgbClr val="000000"/>
                </a:solidFill>
              </a:rPr>
              <a:t>Le contexte international d’une forte croissance du prix de l’énergie : </a:t>
            </a:r>
          </a:p>
          <a:p>
            <a:pPr marL="171450" indent="-171450" algn="just">
              <a:lnSpc>
                <a:spcPct val="100000"/>
              </a:lnSpc>
              <a:spcAft>
                <a:spcPts val="499"/>
              </a:spcAft>
              <a:buClr>
                <a:srgbClr val="000000"/>
              </a:buClr>
              <a:buFont typeface="Arial" panose="020B0604020202020204" pitchFamily="34" charset="0"/>
              <a:buChar char="•"/>
            </a:pPr>
            <a:r>
              <a:rPr lang="fr-FR" sz="1050" spc="-1" dirty="0">
                <a:solidFill>
                  <a:srgbClr val="000000"/>
                </a:solidFill>
              </a:rPr>
              <a:t>Croissance européenne voire internationale des prix de l’énergie, qui affecte les collectivités locales comme l’État et les particuliers ; multiplication du prix de gaz par 6 et +10 % du prix de l’électricité en 1 an ; </a:t>
            </a:r>
          </a:p>
          <a:p>
            <a:pPr marL="171450" indent="-171450" algn="just">
              <a:lnSpc>
                <a:spcPct val="100000"/>
              </a:lnSpc>
              <a:spcAft>
                <a:spcPts val="499"/>
              </a:spcAft>
              <a:buClr>
                <a:srgbClr val="000000"/>
              </a:buClr>
              <a:buFont typeface="Arial" panose="020B0604020202020204" pitchFamily="34" charset="0"/>
              <a:buChar char="•"/>
            </a:pPr>
            <a:r>
              <a:rPr lang="fr-FR" sz="1050" spc="-1" dirty="0">
                <a:solidFill>
                  <a:srgbClr val="000000"/>
                </a:solidFill>
              </a:rPr>
              <a:t>La France est plus préservée que d’autres voisins européens, grâce à l’accès régulé à l’énergie nucléaire historique (ARENH), dont bénéficient les collectivités, qui donne accès à des prix plus faibles que les autres consommateurs européens. </a:t>
            </a:r>
          </a:p>
          <a:p>
            <a:pPr algn="just">
              <a:lnSpc>
                <a:spcPct val="100000"/>
              </a:lnSpc>
              <a:spcAft>
                <a:spcPts val="499"/>
              </a:spcAft>
              <a:buClr>
                <a:srgbClr val="000000"/>
              </a:buClr>
            </a:pPr>
            <a:endParaRPr lang="fr-FR" sz="1050" b="1" spc="-1" dirty="0">
              <a:solidFill>
                <a:srgbClr val="000000"/>
              </a:solidFill>
            </a:endParaRPr>
          </a:p>
          <a:p>
            <a:pPr algn="just">
              <a:lnSpc>
                <a:spcPct val="100000"/>
              </a:lnSpc>
              <a:spcAft>
                <a:spcPts val="499"/>
              </a:spcAft>
              <a:buClr>
                <a:srgbClr val="000000"/>
              </a:buClr>
            </a:pPr>
            <a:r>
              <a:rPr lang="fr-FR" sz="1050" b="1" spc="-1" dirty="0">
                <a:solidFill>
                  <a:srgbClr val="000000"/>
                </a:solidFill>
              </a:rPr>
              <a:t>Le Gouvernement a mis en place des mesures pour limiter l’impact de cette hausse sur les consommateurs : </a:t>
            </a:r>
          </a:p>
          <a:p>
            <a:pPr marL="171450" indent="-171450" algn="just">
              <a:lnSpc>
                <a:spcPct val="100000"/>
              </a:lnSpc>
              <a:spcAft>
                <a:spcPts val="499"/>
              </a:spcAft>
              <a:buClr>
                <a:srgbClr val="000000"/>
              </a:buClr>
              <a:buFont typeface="Arial" panose="020B0604020202020204" pitchFamily="34" charset="0"/>
              <a:buChar char="•"/>
            </a:pPr>
            <a:r>
              <a:rPr lang="fr-FR" sz="1050" spc="-1" dirty="0">
                <a:solidFill>
                  <a:srgbClr val="000000"/>
                </a:solidFill>
              </a:rPr>
              <a:t>Cet ensemble de mesures est rassemblé au sein du bouclier tarifaire : </a:t>
            </a:r>
          </a:p>
          <a:p>
            <a:pPr marL="628650" lvl="1" indent="-171450" algn="just">
              <a:spcAft>
                <a:spcPts val="499"/>
              </a:spcAft>
              <a:buClr>
                <a:srgbClr val="000000"/>
              </a:buClr>
              <a:buFont typeface="Arial" panose="020B0604020202020204" pitchFamily="34" charset="0"/>
              <a:buChar char="•"/>
            </a:pPr>
            <a:r>
              <a:rPr lang="fr-FR" sz="1050" spc="-1" dirty="0">
                <a:solidFill>
                  <a:srgbClr val="000000"/>
                </a:solidFill>
              </a:rPr>
              <a:t>baisse massive de la TIFCE dès le 1</a:t>
            </a:r>
            <a:r>
              <a:rPr lang="fr-FR" sz="1050" spc="-1" baseline="30000" dirty="0">
                <a:solidFill>
                  <a:srgbClr val="000000"/>
                </a:solidFill>
              </a:rPr>
              <a:t>er</a:t>
            </a:r>
            <a:r>
              <a:rPr lang="fr-FR" sz="1050" spc="-1" dirty="0">
                <a:solidFill>
                  <a:srgbClr val="000000"/>
                </a:solidFill>
              </a:rPr>
              <a:t> février 2022, à son minimum communautaire, pour limiter à 4 % de la hausse du prix de l’électricité, entrainant un coût de 8 Md€ pour l’État ; </a:t>
            </a:r>
          </a:p>
          <a:p>
            <a:pPr marL="628650" lvl="1" indent="-171450" algn="just">
              <a:spcAft>
                <a:spcPts val="499"/>
              </a:spcAft>
              <a:buClr>
                <a:srgbClr val="000000"/>
              </a:buClr>
              <a:buFont typeface="Arial" panose="020B0604020202020204" pitchFamily="34" charset="0"/>
              <a:buChar char="•"/>
            </a:pPr>
            <a:r>
              <a:rPr lang="fr-FR" sz="1050" spc="-1" dirty="0">
                <a:solidFill>
                  <a:srgbClr val="000000"/>
                </a:solidFill>
              </a:rPr>
              <a:t>hausse de 20 TWh du volume d’ARENH mis à disposition de tous les consommateurs, à 46,2€/</a:t>
            </a:r>
            <a:r>
              <a:rPr lang="fr-FR" sz="1050" spc="-1" dirty="0" err="1">
                <a:solidFill>
                  <a:srgbClr val="000000"/>
                </a:solidFill>
              </a:rPr>
              <a:t>MWh</a:t>
            </a:r>
            <a:r>
              <a:rPr lang="fr-FR" sz="1050" spc="-1" dirty="0">
                <a:solidFill>
                  <a:srgbClr val="000000"/>
                </a:solidFill>
              </a:rPr>
              <a:t> au lieu de 200€, qui est le coût actuel du marché.</a:t>
            </a:r>
          </a:p>
          <a:p>
            <a:pPr marL="171450" indent="-171450" algn="just">
              <a:lnSpc>
                <a:spcPct val="100000"/>
              </a:lnSpc>
              <a:spcAft>
                <a:spcPts val="499"/>
              </a:spcAft>
              <a:buClr>
                <a:srgbClr val="000000"/>
              </a:buClr>
              <a:buFont typeface="Arial" panose="020B0604020202020204" pitchFamily="34" charset="0"/>
              <a:buChar char="•"/>
            </a:pPr>
            <a:r>
              <a:rPr lang="fr-FR" sz="1050" spc="-1" dirty="0">
                <a:solidFill>
                  <a:srgbClr val="000000"/>
                </a:solidFill>
              </a:rPr>
              <a:t>Le bouclier tarifaire bénéficie aux collectivités territoriales, ce qui limitera la hausse du poids relatif de ces dépenses dans leur budget. </a:t>
            </a:r>
            <a:endParaRPr lang="fr-FR" sz="900" b="0" strike="noStrike" spc="-1" dirty="0">
              <a:solidFill>
                <a:srgbClr val="000000"/>
              </a:solidFill>
              <a:latin typeface="Arial"/>
            </a:endParaRPr>
          </a:p>
          <a:p>
            <a:pPr>
              <a:lnSpc>
                <a:spcPct val="100000"/>
              </a:lnSpc>
              <a:spcAft>
                <a:spcPts val="499"/>
              </a:spcAft>
            </a:pPr>
            <a:endParaRPr lang="fr-FR" sz="900" b="0" strike="noStrike" spc="-1" dirty="0">
              <a:solidFill>
                <a:srgbClr val="000000"/>
              </a:solidFill>
              <a:latin typeface="Arial"/>
            </a:endParaRPr>
          </a:p>
          <a:p>
            <a:pPr>
              <a:lnSpc>
                <a:spcPct val="100000"/>
              </a:lnSpc>
              <a:spcAft>
                <a:spcPts val="499"/>
              </a:spcAft>
            </a:pPr>
            <a:endParaRPr lang="fr-FR" sz="900" b="0" strike="noStrike" spc="-1" dirty="0">
              <a:solidFill>
                <a:srgbClr val="000000"/>
              </a:solidFill>
              <a:latin typeface="Arial"/>
            </a:endParaRPr>
          </a:p>
        </p:txBody>
      </p:sp>
      <p:sp>
        <p:nvSpPr>
          <p:cNvPr id="5" name="TextShape 2"/>
          <p:cNvSpPr txBox="1"/>
          <p:nvPr/>
        </p:nvSpPr>
        <p:spPr>
          <a:xfrm>
            <a:off x="3312000" y="158735"/>
            <a:ext cx="5471640" cy="359640"/>
          </a:xfrm>
          <a:prstGeom prst="rect">
            <a:avLst/>
          </a:prstGeom>
          <a:noFill/>
          <a:ln>
            <a:noFill/>
          </a:ln>
        </p:spPr>
        <p:txBody>
          <a:bodyPr lIns="0" tIns="0" rIns="0" bIns="0">
            <a:noAutofit/>
          </a:bodyPr>
          <a:lstStyle/>
          <a:p>
            <a:pPr algn="r">
              <a:lnSpc>
                <a:spcPct val="100000"/>
              </a:lnSpc>
            </a:pPr>
            <a:r>
              <a:rPr lang="fr-FR" sz="750" b="1" strike="noStrike" spc="-1" dirty="0">
                <a:solidFill>
                  <a:srgbClr val="000000"/>
                </a:solidFill>
                <a:latin typeface="Arial"/>
              </a:rPr>
              <a:t>5. Actualités</a:t>
            </a:r>
            <a:endParaRPr lang="fr-FR" sz="750" b="0" strike="noStrike" spc="-1" dirty="0">
              <a:solidFill>
                <a:srgbClr val="000000"/>
              </a:solidFill>
              <a:latin typeface="Arial"/>
            </a:endParaRPr>
          </a:p>
          <a:p>
            <a:pPr marL="108000" indent="-107640" algn="r">
              <a:lnSpc>
                <a:spcPct val="100000"/>
              </a:lnSpc>
            </a:pPr>
            <a:r>
              <a:rPr lang="fr-FR" sz="750" spc="-1" dirty="0">
                <a:solidFill>
                  <a:srgbClr val="000000"/>
                </a:solidFill>
                <a:latin typeface="Arial"/>
              </a:rPr>
              <a:t>Focus sur la croissance des prix de l’énergie</a:t>
            </a:r>
            <a:endParaRPr lang="fr-FR" sz="750" spc="-1" dirty="0">
              <a:solidFill>
                <a:srgbClr val="000000"/>
              </a:solidFill>
            </a:endParaRPr>
          </a:p>
        </p:txBody>
      </p:sp>
      <p:sp>
        <p:nvSpPr>
          <p:cNvPr id="6" name="TextShape 1"/>
          <p:cNvSpPr txBox="1"/>
          <p:nvPr/>
        </p:nvSpPr>
        <p:spPr>
          <a:xfrm>
            <a:off x="360000" y="539640"/>
            <a:ext cx="8423640" cy="375120"/>
          </a:xfrm>
          <a:prstGeom prst="rect">
            <a:avLst/>
          </a:prstGeom>
          <a:noFill/>
          <a:ln>
            <a:noFill/>
          </a:ln>
        </p:spPr>
        <p:txBody>
          <a:bodyPr lIns="0" tIns="0" rIns="0" bIns="0">
            <a:noAutofit/>
          </a:bodyPr>
          <a:lstStyle/>
          <a:p>
            <a:pPr>
              <a:lnSpc>
                <a:spcPct val="90000"/>
              </a:lnSpc>
            </a:pPr>
            <a:r>
              <a:rPr lang="fr-FR" sz="2550" b="1" spc="-1" dirty="0">
                <a:solidFill>
                  <a:srgbClr val="000000"/>
                </a:solidFill>
                <a:latin typeface="Arial"/>
              </a:rPr>
              <a:t>b</a:t>
            </a:r>
            <a:r>
              <a:rPr lang="fr-FR" sz="2550" b="1" spc="-1" dirty="0">
                <a:solidFill>
                  <a:srgbClr val="000000"/>
                </a:solidFill>
              </a:rPr>
              <a:t>. Les dépenses des collectivités locales ne devraient être que faiblement affectées par l’inflation – focus sur les prix de l’énergie</a:t>
            </a:r>
          </a:p>
        </p:txBody>
      </p:sp>
      <p:sp>
        <p:nvSpPr>
          <p:cNvPr id="7" name="TextShape 4"/>
          <p:cNvSpPr txBox="1"/>
          <p:nvPr/>
        </p:nvSpPr>
        <p:spPr>
          <a:xfrm>
            <a:off x="6264000" y="4783680"/>
            <a:ext cx="1349640" cy="359640"/>
          </a:xfrm>
          <a:prstGeom prst="rect">
            <a:avLst/>
          </a:prstGeom>
          <a:noFill/>
          <a:ln>
            <a:noFill/>
          </a:ln>
        </p:spPr>
        <p:txBody>
          <a:bodyPr lIns="0" tIns="0" rIns="0" bIns="0" anchor="ctr">
            <a:noAutofit/>
          </a:bodyPr>
          <a:lstStyle>
            <a:defPPr>
              <a:defRPr lang="fr-FR"/>
            </a:defPPr>
            <a:lvl1pPr algn="r">
              <a:lnSpc>
                <a:spcPct val="100000"/>
              </a:lnSpc>
              <a:defRPr sz="750" b="1" strike="noStrike" spc="-1">
                <a:solidFill>
                  <a:srgbClr val="000000"/>
                </a:solidFill>
                <a:latin typeface="Arial"/>
              </a:defRPr>
            </a:lvl1pPr>
          </a:lstStyle>
          <a:p>
            <a:r>
              <a:rPr lang="fr-FR" dirty="0"/>
              <a:t>30</a:t>
            </a:r>
          </a:p>
        </p:txBody>
      </p:sp>
    </p:spTree>
    <p:extLst>
      <p:ext uri="{BB962C8B-B14F-4D97-AF65-F5344CB8AC3E}">
        <p14:creationId xmlns:p14="http://schemas.microsoft.com/office/powerpoint/2010/main" val="195448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TextShape 1"/>
          <p:cNvSpPr txBox="1"/>
          <p:nvPr/>
        </p:nvSpPr>
        <p:spPr>
          <a:xfrm>
            <a:off x="360000" y="737640"/>
            <a:ext cx="8423640" cy="4046040"/>
          </a:xfrm>
          <a:prstGeom prst="rect">
            <a:avLst/>
          </a:prstGeom>
          <a:noFill/>
          <a:ln w="10080">
            <a:solidFill>
              <a:srgbClr val="000000"/>
            </a:solidFill>
            <a:round/>
          </a:ln>
        </p:spPr>
        <p:txBody>
          <a:bodyPr lIns="0" tIns="0" rIns="0" bIns="360000" anchor="ctr">
            <a:noAutofit/>
          </a:bodyPr>
          <a:lstStyle/>
          <a:p>
            <a:pPr algn="ctr">
              <a:lnSpc>
                <a:spcPct val="90000"/>
              </a:lnSpc>
            </a:pPr>
            <a:r>
              <a:rPr lang="fr-FR" sz="3250" b="1" spc="-1" dirty="0">
                <a:solidFill>
                  <a:srgbClr val="000000"/>
                </a:solidFill>
              </a:rPr>
              <a:t>1. Situation financière des collectivités </a:t>
            </a:r>
            <a:br>
              <a:rPr lang="fr-FR" sz="3250" b="1" spc="-1" dirty="0">
                <a:solidFill>
                  <a:srgbClr val="000000"/>
                </a:solidFill>
              </a:rPr>
            </a:br>
            <a:r>
              <a:rPr lang="fr-FR" sz="3250" b="1" spc="-1" dirty="0">
                <a:solidFill>
                  <a:srgbClr val="000000"/>
                </a:solidFill>
              </a:rPr>
              <a:t>au 31 décembre 2021</a:t>
            </a:r>
            <a:endParaRPr lang="fr-FR" sz="3250" spc="-1" dirty="0">
              <a:solidFill>
                <a:srgbClr val="000000"/>
              </a:solidFill>
            </a:endParaRPr>
          </a:p>
        </p:txBody>
      </p:sp>
      <p:sp>
        <p:nvSpPr>
          <p:cNvPr id="193" name="TextShape 3"/>
          <p:cNvSpPr txBox="1"/>
          <p:nvPr/>
        </p:nvSpPr>
        <p:spPr>
          <a:xfrm>
            <a:off x="360000" y="4783680"/>
            <a:ext cx="5903640" cy="359640"/>
          </a:xfrm>
          <a:prstGeom prst="rect">
            <a:avLst/>
          </a:prstGeom>
          <a:noFill/>
          <a:ln>
            <a:noFill/>
          </a:ln>
        </p:spPr>
        <p:txBody>
          <a:bodyPr lIns="0" tIns="0" rIns="0" bIns="0" anchor="ctr">
            <a:noAutofit/>
          </a:bodyPr>
          <a:lstStyle/>
          <a:p>
            <a:endParaRPr lang="fr-FR" sz="2400" spc="-1">
              <a:solidFill>
                <a:prstClr val="black"/>
              </a:solidFill>
              <a:latin typeface="Times New Roman"/>
            </a:endParaRPr>
          </a:p>
        </p:txBody>
      </p:sp>
      <p:sp>
        <p:nvSpPr>
          <p:cNvPr id="194" name="TextShape 4"/>
          <p:cNvSpPr txBox="1"/>
          <p:nvPr/>
        </p:nvSpPr>
        <p:spPr>
          <a:xfrm>
            <a:off x="6264000" y="4783680"/>
            <a:ext cx="1349640" cy="359640"/>
          </a:xfrm>
          <a:prstGeom prst="rect">
            <a:avLst/>
          </a:prstGeom>
          <a:noFill/>
          <a:ln>
            <a:noFill/>
          </a:ln>
        </p:spPr>
        <p:txBody>
          <a:bodyPr lIns="0" tIns="0" rIns="0" bIns="0" anchor="ctr">
            <a:noAutofit/>
          </a:bodyPr>
          <a:lstStyle/>
          <a:p>
            <a:pPr algn="r"/>
            <a:endParaRPr lang="fr-FR" sz="750" spc="-1" dirty="0">
              <a:solidFill>
                <a:prstClr val="black"/>
              </a:solidFill>
              <a:latin typeface="Times New Roman"/>
            </a:endParaRPr>
          </a:p>
        </p:txBody>
      </p:sp>
      <p:sp>
        <p:nvSpPr>
          <p:cNvPr id="6" name="ZoneTexte 5"/>
          <p:cNvSpPr txBox="1"/>
          <p:nvPr/>
        </p:nvSpPr>
        <p:spPr>
          <a:xfrm>
            <a:off x="677333" y="3569546"/>
            <a:ext cx="7616929" cy="1092607"/>
          </a:xfrm>
          <a:prstGeom prst="rect">
            <a:avLst/>
          </a:prstGeom>
          <a:noFill/>
          <a:ln>
            <a:solidFill>
              <a:schemeClr val="bg2"/>
            </a:solidFill>
          </a:ln>
        </p:spPr>
        <p:txBody>
          <a:bodyPr wrap="square" rtlCol="0">
            <a:spAutoFit/>
          </a:bodyPr>
          <a:lstStyle/>
          <a:p>
            <a:pPr algn="ctr"/>
            <a:r>
              <a:rPr lang="fr-FR" sz="1000" b="1" u="sng" dirty="0">
                <a:solidFill>
                  <a:prstClr val="black"/>
                </a:solidFill>
              </a:rPr>
              <a:t>Rappel méthodologique</a:t>
            </a:r>
          </a:p>
          <a:p>
            <a:pPr algn="ctr"/>
            <a:endParaRPr lang="fr-FR" sz="500" b="1" u="sng" dirty="0">
              <a:solidFill>
                <a:prstClr val="black"/>
              </a:solidFill>
            </a:endParaRPr>
          </a:p>
          <a:p>
            <a:pPr marL="171450" indent="-171450" algn="just">
              <a:buFont typeface="Arial" panose="020B0604020202020204" pitchFamily="34" charset="0"/>
              <a:buChar char="•"/>
            </a:pPr>
            <a:r>
              <a:rPr lang="fr-FR" sz="1000" dirty="0">
                <a:solidFill>
                  <a:prstClr val="black"/>
                </a:solidFill>
              </a:rPr>
              <a:t>Les résultats présentés sont le premier détail relatif à l’année 2021 tel que constaté au 31 janvier 2022 (y compris journée complémentaire).</a:t>
            </a:r>
          </a:p>
          <a:p>
            <a:pPr marL="171450" indent="-171450" algn="just">
              <a:buFont typeface="Arial" panose="020B0604020202020204" pitchFamily="34" charset="0"/>
              <a:buChar char="•"/>
            </a:pPr>
            <a:r>
              <a:rPr lang="fr-FR" sz="1000" dirty="0">
                <a:solidFill>
                  <a:prstClr val="black"/>
                </a:solidFill>
              </a:rPr>
              <a:t>La présentation des résultats reste provisoire avant la clôture définitive des comptes. Les résultats présentés peuvent être affectés par les pratiques des ordonnateurs (rythme d’émission des titres et des mandats) et des décalages possibles entre encaissements et prise en charge des titres, ou décaissements et prise en charge des mandats.</a:t>
            </a:r>
            <a:endParaRPr lang="fr-FR" dirty="0">
              <a:solidFill>
                <a:prstClr val="black"/>
              </a:solidFill>
            </a:endParaRPr>
          </a:p>
        </p:txBody>
      </p:sp>
    </p:spTree>
    <p:extLst>
      <p:ext uri="{BB962C8B-B14F-4D97-AF65-F5344CB8AC3E}">
        <p14:creationId xmlns:p14="http://schemas.microsoft.com/office/powerpoint/2010/main" val="1358316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683568" y="571486"/>
            <a:ext cx="8239675" cy="707886"/>
          </a:xfrm>
          <a:prstGeom prst="rect">
            <a:avLst/>
          </a:prstGeom>
          <a:noFill/>
        </p:spPr>
        <p:txBody>
          <a:bodyPr wrap="square" rtlCol="0">
            <a:spAutoFit/>
          </a:bodyPr>
          <a:lstStyle/>
          <a:p>
            <a:pPr algn="just"/>
            <a:r>
              <a:rPr lang="fr-FR" sz="2000" b="1" dirty="0">
                <a:solidFill>
                  <a:prstClr val="black"/>
                </a:solidFill>
              </a:rPr>
              <a:t>a. Une situation financière favorable pour le bloc communal, notamment dans les plus petites collectivités</a:t>
            </a:r>
          </a:p>
        </p:txBody>
      </p:sp>
      <p:sp>
        <p:nvSpPr>
          <p:cNvPr id="11" name="Espace réservé du contenu 4"/>
          <p:cNvSpPr>
            <a:spLocks noGrp="1"/>
          </p:cNvSpPr>
          <p:nvPr>
            <p:ph sz="quarter" idx="14"/>
          </p:nvPr>
        </p:nvSpPr>
        <p:spPr>
          <a:xfrm>
            <a:off x="376776" y="1529961"/>
            <a:ext cx="3759126" cy="2862322"/>
          </a:xfrm>
        </p:spPr>
        <p:txBody>
          <a:bodyPr/>
          <a:lstStyle/>
          <a:p>
            <a:pPr marL="180000" lvl="2" indent="0" algn="just">
              <a:spcBef>
                <a:spcPts val="0"/>
              </a:spcBef>
              <a:buNone/>
            </a:pPr>
            <a:r>
              <a:rPr lang="fr-FR" sz="1000" dirty="0"/>
              <a:t>La situation financière des </a:t>
            </a:r>
            <a:r>
              <a:rPr lang="fr-FR" sz="1000" b="1" dirty="0"/>
              <a:t>communes</a:t>
            </a:r>
            <a:r>
              <a:rPr lang="fr-FR" sz="1000" dirty="0"/>
              <a:t> connaît une amélioration réelle par rapport à 2019 :</a:t>
            </a:r>
          </a:p>
          <a:p>
            <a:pPr marL="351450" lvl="2" indent="-171450" algn="just">
              <a:spcBef>
                <a:spcPts val="0"/>
              </a:spcBef>
            </a:pPr>
            <a:r>
              <a:rPr lang="fr-FR" sz="1000" dirty="0"/>
              <a:t>une </a:t>
            </a:r>
            <a:r>
              <a:rPr lang="fr-FR" sz="1000" b="1" dirty="0"/>
              <a:t>épargne brute positive </a:t>
            </a:r>
            <a:r>
              <a:rPr lang="fr-FR" sz="1000" dirty="0"/>
              <a:t>(12,7 Md€, +1,8 % par rapport à 2019), une épargne nette en hausse de 2,8 % ;  </a:t>
            </a:r>
          </a:p>
          <a:p>
            <a:pPr marL="351450" lvl="2" indent="-171450" algn="just">
              <a:spcBef>
                <a:spcPts val="0"/>
              </a:spcBef>
            </a:pPr>
            <a:r>
              <a:rPr lang="fr-FR" sz="1000" dirty="0"/>
              <a:t>une hausse des dépenses réelles de fonctionnement (</a:t>
            </a:r>
            <a:r>
              <a:rPr lang="fr-FR" sz="1000" b="1" dirty="0"/>
              <a:t>DRF</a:t>
            </a:r>
            <a:r>
              <a:rPr lang="fr-FR" sz="1000" dirty="0"/>
              <a:t>) de 1,69 % par rapport à 2019 compensée par celle des recettes réelles de fonctionnement (</a:t>
            </a:r>
            <a:r>
              <a:rPr lang="fr-FR" sz="1000" b="1" dirty="0"/>
              <a:t>RRF</a:t>
            </a:r>
            <a:r>
              <a:rPr lang="fr-FR" sz="1000" dirty="0"/>
              <a:t>) de 1,70 % ;</a:t>
            </a:r>
          </a:p>
          <a:p>
            <a:pPr marL="351450" lvl="2" indent="-171450" algn="just">
              <a:spcBef>
                <a:spcPts val="0"/>
              </a:spcBef>
            </a:pPr>
            <a:r>
              <a:rPr lang="fr-FR" sz="1000" dirty="0"/>
              <a:t>des dépenses réelles d’investissement (</a:t>
            </a:r>
            <a:r>
              <a:rPr lang="fr-FR" sz="1000" b="1" dirty="0"/>
              <a:t>DRI</a:t>
            </a:r>
            <a:r>
              <a:rPr lang="fr-FR" sz="1000" dirty="0"/>
              <a:t>) en retrait de 9,0 % alors que les recettes réelles d’investissement (</a:t>
            </a:r>
            <a:r>
              <a:rPr lang="fr-FR" sz="1000" b="1" dirty="0"/>
              <a:t>RRI</a:t>
            </a:r>
            <a:r>
              <a:rPr lang="fr-FR" sz="1000" dirty="0"/>
              <a:t>) progressent (+1,4%) ;</a:t>
            </a:r>
          </a:p>
          <a:p>
            <a:pPr marL="351450" lvl="2" indent="-171450" algn="just">
              <a:spcBef>
                <a:spcPts val="0"/>
              </a:spcBef>
            </a:pPr>
            <a:r>
              <a:rPr lang="fr-FR" sz="1000" dirty="0"/>
              <a:t>le </a:t>
            </a:r>
            <a:r>
              <a:rPr lang="fr-FR" sz="1000" b="1" dirty="0"/>
              <a:t>solde du compte au Trésor </a:t>
            </a:r>
            <a:r>
              <a:rPr lang="fr-FR" sz="1000" dirty="0"/>
              <a:t>en hausse (+4 Md€) pour atteindre 28,6 Md€, après 24,8 Md€ en 2019.</a:t>
            </a:r>
          </a:p>
          <a:p>
            <a:pPr marL="180000" lvl="2" indent="0" algn="just">
              <a:spcBef>
                <a:spcPts val="0"/>
              </a:spcBef>
              <a:buNone/>
            </a:pPr>
            <a:endParaRPr lang="fr-FR" sz="600" dirty="0"/>
          </a:p>
          <a:p>
            <a:pPr marL="180000" lvl="2" indent="0" algn="just">
              <a:spcBef>
                <a:spcPts val="0"/>
              </a:spcBef>
              <a:buNone/>
            </a:pPr>
            <a:r>
              <a:rPr lang="fr-FR" sz="1000" dirty="0"/>
              <a:t>De même pour le </a:t>
            </a:r>
            <a:r>
              <a:rPr lang="fr-FR" sz="1000" b="1" dirty="0"/>
              <a:t>bloc communal </a:t>
            </a:r>
            <a:r>
              <a:rPr lang="fr-FR" sz="1000" dirty="0"/>
              <a:t>dans son ensemble :</a:t>
            </a:r>
          </a:p>
          <a:p>
            <a:pPr marL="351450" lvl="2" indent="-171450" algn="just">
              <a:spcBef>
                <a:spcPts val="0"/>
              </a:spcBef>
            </a:pPr>
            <a:r>
              <a:rPr lang="fr-FR" sz="1000" dirty="0"/>
              <a:t>une </a:t>
            </a:r>
            <a:r>
              <a:rPr lang="fr-FR" sz="1000" b="1" dirty="0"/>
              <a:t>épargne brute positive </a:t>
            </a:r>
            <a:r>
              <a:rPr lang="fr-FR" sz="1000" dirty="0"/>
              <a:t>(18,7 Md€, +de 2,3 % par rapport au point haut de 2019), +0,5 % pour l’épargne nette ; </a:t>
            </a:r>
          </a:p>
          <a:p>
            <a:pPr marL="351450" lvl="2" indent="-171450" algn="just">
              <a:spcBef>
                <a:spcPts val="0"/>
              </a:spcBef>
            </a:pPr>
            <a:r>
              <a:rPr lang="fr-FR" sz="1000" dirty="0"/>
              <a:t>des </a:t>
            </a:r>
            <a:r>
              <a:rPr lang="fr-FR" sz="1000" b="1" dirty="0"/>
              <a:t>DRF</a:t>
            </a:r>
            <a:r>
              <a:rPr lang="fr-FR" sz="1000" dirty="0"/>
              <a:t> en hausse (+3 %) au même rythme que les </a:t>
            </a:r>
            <a:r>
              <a:rPr lang="fr-FR" sz="1000" b="1" dirty="0"/>
              <a:t>RRF</a:t>
            </a:r>
            <a:r>
              <a:rPr lang="fr-FR" sz="1000" dirty="0"/>
              <a:t> (+2,8 %);</a:t>
            </a:r>
          </a:p>
          <a:p>
            <a:pPr marL="351450" lvl="2" indent="-171450" algn="just">
              <a:spcBef>
                <a:spcPts val="0"/>
              </a:spcBef>
            </a:pPr>
            <a:r>
              <a:rPr lang="fr-FR" sz="1000" dirty="0"/>
              <a:t>des </a:t>
            </a:r>
            <a:r>
              <a:rPr lang="fr-FR" sz="1000" b="1" dirty="0"/>
              <a:t>DRI</a:t>
            </a:r>
            <a:r>
              <a:rPr lang="fr-FR" sz="1000" dirty="0"/>
              <a:t> en baisse de 6,3 % contre +1,2 % pour les </a:t>
            </a:r>
            <a:r>
              <a:rPr lang="fr-FR" sz="1000" b="1" dirty="0"/>
              <a:t>RRI</a:t>
            </a:r>
            <a:r>
              <a:rPr lang="fr-FR" sz="1000" dirty="0"/>
              <a:t>; </a:t>
            </a:r>
          </a:p>
          <a:p>
            <a:pPr marL="351450" lvl="2" indent="-171450" algn="just">
              <a:spcBef>
                <a:spcPts val="0"/>
              </a:spcBef>
            </a:pPr>
            <a:r>
              <a:rPr lang="fr-FR" sz="1000" dirty="0"/>
              <a:t>41 communes ont eu recours à </a:t>
            </a:r>
            <a:r>
              <a:rPr lang="fr-FR" sz="1000" b="1" dirty="0"/>
              <a:t>l’étalement exceptionnel des charges </a:t>
            </a:r>
            <a:r>
              <a:rPr lang="fr-FR" sz="1000" dirty="0"/>
              <a:t>liées à la crise (6,4 M€) et 11 GFP (4,8 M€) ;</a:t>
            </a:r>
          </a:p>
          <a:p>
            <a:pPr marL="351450" lvl="2" indent="-171450" algn="just">
              <a:spcBef>
                <a:spcPts val="0"/>
              </a:spcBef>
            </a:pPr>
            <a:r>
              <a:rPr lang="fr-FR" sz="1000" dirty="0"/>
              <a:t>le </a:t>
            </a:r>
            <a:r>
              <a:rPr lang="fr-FR" sz="1000" b="1" dirty="0"/>
              <a:t>solde du compte au Trésor </a:t>
            </a:r>
            <a:r>
              <a:rPr lang="fr-FR" sz="1000" dirty="0"/>
              <a:t>(39,2 Md€) est supérieur de 5,6 Md€  à 2019. </a:t>
            </a:r>
          </a:p>
        </p:txBody>
      </p:sp>
      <p:sp>
        <p:nvSpPr>
          <p:cNvPr id="5" name="Rectangle 4"/>
          <p:cNvSpPr/>
          <p:nvPr/>
        </p:nvSpPr>
        <p:spPr>
          <a:xfrm>
            <a:off x="505468" y="1245312"/>
            <a:ext cx="3916485" cy="246221"/>
          </a:xfrm>
          <a:prstGeom prst="rect">
            <a:avLst/>
          </a:prstGeom>
        </p:spPr>
        <p:txBody>
          <a:bodyPr wrap="square">
            <a:spAutoFit/>
          </a:bodyPr>
          <a:lstStyle/>
          <a:p>
            <a:pPr>
              <a:spcAft>
                <a:spcPts val="200"/>
              </a:spcAft>
            </a:pPr>
            <a:r>
              <a:rPr lang="fr-FR" sz="1000" b="1" dirty="0">
                <a:solidFill>
                  <a:prstClr val="black"/>
                </a:solidFill>
              </a:rPr>
              <a:t>L’épargne brute 2021 dépasse le niveau atteint en 2019 </a:t>
            </a:r>
          </a:p>
        </p:txBody>
      </p:sp>
      <p:cxnSp>
        <p:nvCxnSpPr>
          <p:cNvPr id="6" name="Connecteur droit 5">
            <a:extLst>
              <a:ext uri="{FF2B5EF4-FFF2-40B4-BE49-F238E27FC236}">
                <a16:creationId xmlns:a16="http://schemas.microsoft.com/office/drawing/2014/main" id="{8FA52307-B7F3-4AA2-B594-E75FE6813A03}"/>
              </a:ext>
            </a:extLst>
          </p:cNvPr>
          <p:cNvCxnSpPr/>
          <p:nvPr/>
        </p:nvCxnSpPr>
        <p:spPr>
          <a:xfrm>
            <a:off x="592036" y="1459949"/>
            <a:ext cx="3467765" cy="0"/>
          </a:xfrm>
          <a:prstGeom prst="line">
            <a:avLst/>
          </a:prstGeom>
          <a:ln w="12700">
            <a:solidFill>
              <a:schemeClr val="tx1"/>
            </a:solidFill>
          </a:ln>
        </p:spPr>
        <p:style>
          <a:lnRef idx="1">
            <a:schemeClr val="accent4"/>
          </a:lnRef>
          <a:fillRef idx="0">
            <a:schemeClr val="accent4"/>
          </a:fillRef>
          <a:effectRef idx="0">
            <a:schemeClr val="accent4"/>
          </a:effectRef>
          <a:fontRef idx="minor">
            <a:schemeClr val="tx1"/>
          </a:fontRef>
        </p:style>
      </p:cxnSp>
      <p:sp>
        <p:nvSpPr>
          <p:cNvPr id="9" name="Rectangle 8"/>
          <p:cNvSpPr/>
          <p:nvPr/>
        </p:nvSpPr>
        <p:spPr>
          <a:xfrm>
            <a:off x="4803405" y="1238538"/>
            <a:ext cx="3916485" cy="246221"/>
          </a:xfrm>
          <a:prstGeom prst="rect">
            <a:avLst/>
          </a:prstGeom>
        </p:spPr>
        <p:txBody>
          <a:bodyPr wrap="square">
            <a:spAutoFit/>
          </a:bodyPr>
          <a:lstStyle/>
          <a:p>
            <a:pPr>
              <a:spcAft>
                <a:spcPts val="200"/>
              </a:spcAft>
            </a:pPr>
            <a:r>
              <a:rPr lang="fr-FR" sz="1000" b="1" dirty="0">
                <a:solidFill>
                  <a:prstClr val="black"/>
                </a:solidFill>
              </a:rPr>
              <a:t>Une situation plus favorable pour les petites collectivités </a:t>
            </a:r>
          </a:p>
        </p:txBody>
      </p:sp>
      <p:sp>
        <p:nvSpPr>
          <p:cNvPr id="10" name="TextShape 2"/>
          <p:cNvSpPr txBox="1"/>
          <p:nvPr/>
        </p:nvSpPr>
        <p:spPr>
          <a:xfrm>
            <a:off x="3312000" y="180000"/>
            <a:ext cx="5471640" cy="359640"/>
          </a:xfrm>
          <a:prstGeom prst="rect">
            <a:avLst/>
          </a:prstGeom>
          <a:noFill/>
          <a:ln>
            <a:noFill/>
          </a:ln>
        </p:spPr>
        <p:txBody>
          <a:bodyPr lIns="0" tIns="0" rIns="0" bIns="0">
            <a:noAutofit/>
          </a:bodyPr>
          <a:lstStyle/>
          <a:p>
            <a:pPr algn="r"/>
            <a:r>
              <a:rPr lang="fr-FR" sz="750" b="1" spc="-1" dirty="0">
                <a:solidFill>
                  <a:srgbClr val="000000"/>
                </a:solidFill>
              </a:rPr>
              <a:t>1. Situation financière des collectivités</a:t>
            </a:r>
          </a:p>
          <a:p>
            <a:pPr marL="108000" indent="-107640" algn="r"/>
            <a:r>
              <a:rPr lang="fr-FR" sz="750" spc="-1" dirty="0">
                <a:solidFill>
                  <a:srgbClr val="000000"/>
                </a:solidFill>
              </a:rPr>
              <a:t>a. Situation du bloc communal</a:t>
            </a:r>
          </a:p>
          <a:p>
            <a:pPr marL="108000" indent="-107640" algn="r"/>
            <a:endParaRPr lang="fr-FR" sz="750" spc="-1" dirty="0">
              <a:solidFill>
                <a:srgbClr val="000000"/>
              </a:solidFill>
            </a:endParaRPr>
          </a:p>
        </p:txBody>
      </p:sp>
      <p:sp>
        <p:nvSpPr>
          <p:cNvPr id="12" name="TextShape 4"/>
          <p:cNvSpPr txBox="1"/>
          <p:nvPr/>
        </p:nvSpPr>
        <p:spPr>
          <a:xfrm>
            <a:off x="6264000" y="4783680"/>
            <a:ext cx="1349640" cy="359640"/>
          </a:xfrm>
          <a:prstGeom prst="rect">
            <a:avLst/>
          </a:prstGeom>
          <a:noFill/>
          <a:ln>
            <a:noFill/>
          </a:ln>
        </p:spPr>
        <p:txBody>
          <a:bodyPr lIns="0" tIns="0" rIns="0" bIns="0" anchor="ctr">
            <a:noAutofit/>
          </a:bodyPr>
          <a:lstStyle>
            <a:defPPr>
              <a:defRPr lang="fr-FR"/>
            </a:defPPr>
            <a:lvl1pPr algn="r">
              <a:lnSpc>
                <a:spcPct val="100000"/>
              </a:lnSpc>
              <a:defRPr sz="750" b="1" strike="noStrike" spc="-1">
                <a:solidFill>
                  <a:srgbClr val="000000"/>
                </a:solidFill>
                <a:latin typeface="Arial"/>
              </a:defRPr>
            </a:lvl1pPr>
          </a:lstStyle>
          <a:p>
            <a:r>
              <a:rPr lang="fr-FR" dirty="0"/>
              <a:t>4</a:t>
            </a:r>
          </a:p>
        </p:txBody>
      </p:sp>
      <p:sp>
        <p:nvSpPr>
          <p:cNvPr id="13" name="Espace réservé du contenu 4"/>
          <p:cNvSpPr txBox="1">
            <a:spLocks/>
          </p:cNvSpPr>
          <p:nvPr/>
        </p:nvSpPr>
        <p:spPr bwMode="gray">
          <a:xfrm>
            <a:off x="4771392" y="1592067"/>
            <a:ext cx="3567046" cy="2862322"/>
          </a:xfrm>
          <a:prstGeom prst="rect">
            <a:avLst/>
          </a:prstGeom>
        </p:spPr>
        <p:txBody>
          <a:bodyPr lIns="0" tIns="0" rIns="0" b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80000" lvl="2" indent="0" algn="just">
              <a:spcBef>
                <a:spcPts val="0"/>
              </a:spcBef>
              <a:buFont typeface="Arial" panose="020B0604020202020204" pitchFamily="34" charset="0"/>
              <a:buNone/>
            </a:pPr>
            <a:r>
              <a:rPr lang="fr-FR" sz="1000" dirty="0">
                <a:solidFill>
                  <a:prstClr val="black"/>
                </a:solidFill>
              </a:rPr>
              <a:t>Pour les </a:t>
            </a:r>
            <a:r>
              <a:rPr lang="fr-FR" sz="1000" b="1" dirty="0">
                <a:solidFill>
                  <a:prstClr val="black"/>
                </a:solidFill>
              </a:rPr>
              <a:t>communes de moins de 3 500 habitants : </a:t>
            </a:r>
          </a:p>
          <a:p>
            <a:pPr marL="351450" lvl="2" indent="-171450" algn="just">
              <a:spcBef>
                <a:spcPts val="0"/>
              </a:spcBef>
            </a:pPr>
            <a:r>
              <a:rPr lang="fr-FR" sz="1000" dirty="0">
                <a:solidFill>
                  <a:prstClr val="black"/>
                </a:solidFill>
              </a:rPr>
              <a:t>une épargne brute positive (3 690 M€) et en amélioration (+2,0%)  par rapport à 2019 ;</a:t>
            </a:r>
          </a:p>
          <a:p>
            <a:pPr marL="351450" lvl="2" indent="-171450" algn="just">
              <a:spcBef>
                <a:spcPts val="0"/>
              </a:spcBef>
            </a:pPr>
            <a:r>
              <a:rPr lang="fr-FR" sz="1000" dirty="0">
                <a:solidFill>
                  <a:prstClr val="black"/>
                </a:solidFill>
              </a:rPr>
              <a:t>des DRF (+2,0%) et RRF (+ 2,0) en progression ;</a:t>
            </a:r>
          </a:p>
          <a:p>
            <a:pPr marL="351450" lvl="2" indent="-171450" algn="just">
              <a:spcBef>
                <a:spcPts val="0"/>
              </a:spcBef>
            </a:pPr>
            <a:r>
              <a:rPr lang="fr-FR" sz="1000" dirty="0">
                <a:solidFill>
                  <a:prstClr val="black"/>
                </a:solidFill>
              </a:rPr>
              <a:t>un taux d’épargne brute, qui signale la part des recettes courantes disponibles pour rembourser la dette ou investir, particulièrement élevé : 20,5% des RRF ;</a:t>
            </a:r>
          </a:p>
          <a:p>
            <a:pPr marL="351450" lvl="2" indent="-171450" algn="just">
              <a:spcBef>
                <a:spcPts val="0"/>
              </a:spcBef>
            </a:pPr>
            <a:r>
              <a:rPr lang="fr-FR" sz="1000" dirty="0">
                <a:solidFill>
                  <a:prstClr val="black"/>
                </a:solidFill>
              </a:rPr>
              <a:t>des DRI (-8,6 %) et RRI (- 4,7 %) en baisse.</a:t>
            </a:r>
          </a:p>
          <a:p>
            <a:pPr marL="180000" lvl="2" indent="0" algn="just">
              <a:spcBef>
                <a:spcPts val="0"/>
              </a:spcBef>
              <a:buFont typeface="Arial" panose="020B0604020202020204" pitchFamily="34" charset="0"/>
              <a:buNone/>
            </a:pPr>
            <a:endParaRPr lang="fr-FR" sz="1000" dirty="0">
              <a:solidFill>
                <a:prstClr val="black"/>
              </a:solidFill>
            </a:endParaRPr>
          </a:p>
          <a:p>
            <a:pPr marL="180000" lvl="2" indent="0" algn="just">
              <a:spcBef>
                <a:spcPts val="0"/>
              </a:spcBef>
              <a:buFont typeface="Arial" panose="020B0604020202020204" pitchFamily="34" charset="0"/>
              <a:buNone/>
            </a:pPr>
            <a:r>
              <a:rPr lang="fr-FR" sz="1000" dirty="0">
                <a:solidFill>
                  <a:prstClr val="black"/>
                </a:solidFill>
              </a:rPr>
              <a:t>Pour les </a:t>
            </a:r>
            <a:r>
              <a:rPr lang="fr-FR" sz="1000" b="1" dirty="0">
                <a:solidFill>
                  <a:prstClr val="black"/>
                </a:solidFill>
              </a:rPr>
              <a:t>41 communes de plus de 100 000 habitants </a:t>
            </a:r>
            <a:r>
              <a:rPr lang="fr-FR" sz="1000" dirty="0">
                <a:solidFill>
                  <a:prstClr val="black"/>
                </a:solidFill>
              </a:rPr>
              <a:t>(hors Paris) : </a:t>
            </a:r>
          </a:p>
          <a:p>
            <a:pPr marL="351450" lvl="2" indent="-171450" algn="just">
              <a:spcBef>
                <a:spcPts val="0"/>
              </a:spcBef>
            </a:pPr>
            <a:r>
              <a:rPr lang="fr-FR" sz="1000" dirty="0">
                <a:solidFill>
                  <a:prstClr val="black"/>
                </a:solidFill>
              </a:rPr>
              <a:t>une épargne brute de 1,5 Md€, en baisse par rapport à 2019 (-4,7%), mais avec un rétablissement par rapport à 2020 (+8,7%)  ; </a:t>
            </a:r>
          </a:p>
          <a:p>
            <a:pPr marL="351450" lvl="2" indent="-171450" algn="just">
              <a:spcBef>
                <a:spcPts val="0"/>
              </a:spcBef>
            </a:pPr>
            <a:r>
              <a:rPr lang="fr-FR" sz="1000" dirty="0">
                <a:solidFill>
                  <a:prstClr val="black"/>
                </a:solidFill>
              </a:rPr>
              <a:t>une augmentation des DRF (+2,6 %) plus marquée que pour les RRF  (+1,6 %) ; </a:t>
            </a:r>
          </a:p>
          <a:p>
            <a:pPr marL="351450" lvl="2" indent="-171450" algn="just">
              <a:spcBef>
                <a:spcPts val="0"/>
              </a:spcBef>
            </a:pPr>
            <a:r>
              <a:rPr lang="fr-FR" sz="1000" dirty="0">
                <a:solidFill>
                  <a:prstClr val="black"/>
                </a:solidFill>
              </a:rPr>
              <a:t>un taux d’épargne brut satisfaisant : 13,4% des RRF ;</a:t>
            </a:r>
          </a:p>
          <a:p>
            <a:pPr marL="351450" lvl="2" indent="-171450" algn="just">
              <a:spcBef>
                <a:spcPts val="0"/>
              </a:spcBef>
            </a:pPr>
            <a:r>
              <a:rPr lang="fr-FR" sz="1000" dirty="0">
                <a:solidFill>
                  <a:prstClr val="black"/>
                </a:solidFill>
              </a:rPr>
              <a:t>des DRI en baisse (-5,1 %), des RRI en hausse (+2,2 %). </a:t>
            </a:r>
          </a:p>
          <a:p>
            <a:pPr marL="180000" lvl="2" indent="0" algn="just">
              <a:spcBef>
                <a:spcPts val="0"/>
              </a:spcBef>
              <a:buFont typeface="Arial" panose="020B0604020202020204" pitchFamily="34" charset="0"/>
              <a:buNone/>
            </a:pPr>
            <a:endParaRPr lang="fr-FR" sz="1000" dirty="0">
              <a:solidFill>
                <a:prstClr val="black"/>
              </a:solidFill>
            </a:endParaRPr>
          </a:p>
        </p:txBody>
      </p:sp>
      <p:cxnSp>
        <p:nvCxnSpPr>
          <p:cNvPr id="14" name="Connecteur droit 13">
            <a:extLst>
              <a:ext uri="{FF2B5EF4-FFF2-40B4-BE49-F238E27FC236}">
                <a16:creationId xmlns:a16="http://schemas.microsoft.com/office/drawing/2014/main" id="{8FA52307-B7F3-4AA2-B594-E75FE6813A03}"/>
              </a:ext>
            </a:extLst>
          </p:cNvPr>
          <p:cNvCxnSpPr/>
          <p:nvPr/>
        </p:nvCxnSpPr>
        <p:spPr>
          <a:xfrm>
            <a:off x="4884219" y="1466429"/>
            <a:ext cx="3467765" cy="0"/>
          </a:xfrm>
          <a:prstGeom prst="line">
            <a:avLst/>
          </a:prstGeom>
          <a:ln w="12700">
            <a:solidFill>
              <a:schemeClr val="tx1"/>
            </a:solidFill>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1320989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683568" y="571486"/>
            <a:ext cx="8239675" cy="707886"/>
          </a:xfrm>
          <a:prstGeom prst="rect">
            <a:avLst/>
          </a:prstGeom>
          <a:noFill/>
        </p:spPr>
        <p:txBody>
          <a:bodyPr wrap="square" rtlCol="0">
            <a:spAutoFit/>
          </a:bodyPr>
          <a:lstStyle/>
          <a:p>
            <a:r>
              <a:rPr lang="fr-FR" sz="2000" b="1" dirty="0">
                <a:solidFill>
                  <a:prstClr val="black"/>
                </a:solidFill>
              </a:rPr>
              <a:t>b. Une amélioration progressive de la situation </a:t>
            </a:r>
            <a:br>
              <a:rPr lang="fr-FR" sz="2000" b="1" dirty="0">
                <a:solidFill>
                  <a:prstClr val="black"/>
                </a:solidFill>
              </a:rPr>
            </a:br>
            <a:r>
              <a:rPr lang="fr-FR" sz="2000" b="1" dirty="0">
                <a:solidFill>
                  <a:prstClr val="black"/>
                </a:solidFill>
              </a:rPr>
              <a:t>des départements </a:t>
            </a:r>
          </a:p>
        </p:txBody>
      </p:sp>
      <p:sp>
        <p:nvSpPr>
          <p:cNvPr id="11" name="Espace réservé du contenu 4"/>
          <p:cNvSpPr>
            <a:spLocks noGrp="1"/>
          </p:cNvSpPr>
          <p:nvPr>
            <p:ph sz="quarter" idx="14"/>
          </p:nvPr>
        </p:nvSpPr>
        <p:spPr>
          <a:xfrm>
            <a:off x="461203" y="1911129"/>
            <a:ext cx="3742975" cy="2862322"/>
          </a:xfrm>
        </p:spPr>
        <p:txBody>
          <a:bodyPr/>
          <a:lstStyle/>
          <a:p>
            <a:pPr marL="180000" lvl="2" indent="0">
              <a:spcBef>
                <a:spcPts val="0"/>
              </a:spcBef>
              <a:buNone/>
            </a:pPr>
            <a:r>
              <a:rPr lang="fr-FR" sz="1000" dirty="0"/>
              <a:t>La situation financière des </a:t>
            </a:r>
            <a:r>
              <a:rPr lang="fr-FR" sz="1000" b="1" dirty="0"/>
              <a:t>départements </a:t>
            </a:r>
            <a:r>
              <a:rPr lang="fr-FR" sz="1000" dirty="0"/>
              <a:t>s’améliore par rapport à 2019 :</a:t>
            </a:r>
          </a:p>
          <a:p>
            <a:pPr marL="180000" lvl="2" indent="0">
              <a:spcBef>
                <a:spcPts val="0"/>
              </a:spcBef>
              <a:buNone/>
            </a:pPr>
            <a:endParaRPr lang="fr-FR" sz="1000" dirty="0"/>
          </a:p>
          <a:p>
            <a:pPr marL="351450" lvl="2" indent="-171450">
              <a:spcBef>
                <a:spcPts val="0"/>
              </a:spcBef>
            </a:pPr>
            <a:r>
              <a:rPr lang="fr-FR" sz="1000" dirty="0"/>
              <a:t>une épargne brute positive (+12,3 Md€), en progression de 2,2 Md€ et dont le niveau dépasse celui atteint en 2019 (+22,1 %) ; </a:t>
            </a:r>
          </a:p>
          <a:p>
            <a:pPr marL="351450" lvl="2" indent="-171450">
              <a:spcBef>
                <a:spcPts val="0"/>
              </a:spcBef>
            </a:pPr>
            <a:r>
              <a:rPr lang="fr-FR" sz="1000" dirty="0"/>
              <a:t>des dépenses réelles de fonctionnement (DRF) en hausse de 3,1% et des recettes réelles de fonctionnement (RRF) en progression de 6,0% par rapport à 2019 ;</a:t>
            </a:r>
          </a:p>
          <a:p>
            <a:pPr marL="351450" lvl="2" indent="-171450">
              <a:spcBef>
                <a:spcPts val="0"/>
              </a:spcBef>
            </a:pPr>
            <a:r>
              <a:rPr lang="fr-FR" sz="1000" dirty="0"/>
              <a:t>des dépenses réelles d’investissement (DRI) en progression de 7,6 % et des recettes réelles d’investissement (RRI) en hausse de 8,4  % ;</a:t>
            </a:r>
          </a:p>
          <a:p>
            <a:pPr marL="351450" lvl="2" indent="-171450">
              <a:spcBef>
                <a:spcPts val="0"/>
              </a:spcBef>
            </a:pPr>
            <a:r>
              <a:rPr lang="fr-FR" sz="1000" dirty="0"/>
              <a:t>un solde du compte au Trésor qui progresse de près </a:t>
            </a:r>
            <a:br>
              <a:rPr lang="fr-FR" sz="1000" dirty="0"/>
            </a:br>
            <a:r>
              <a:rPr lang="fr-FR" sz="1000" dirty="0"/>
              <a:t>de 4,9 Md€ et atteint 12,1 Md€ en 2021, après 7,2 Md€ </a:t>
            </a:r>
            <a:br>
              <a:rPr lang="fr-FR" sz="1000" dirty="0"/>
            </a:br>
            <a:r>
              <a:rPr lang="fr-FR" sz="1000" dirty="0"/>
              <a:t>en 2019.</a:t>
            </a:r>
          </a:p>
          <a:p>
            <a:pPr marL="351450" lvl="2" indent="-171450" algn="just">
              <a:spcBef>
                <a:spcPts val="0"/>
              </a:spcBef>
            </a:pPr>
            <a:endParaRPr lang="fr-FR" sz="1000" dirty="0"/>
          </a:p>
        </p:txBody>
      </p:sp>
      <p:sp>
        <p:nvSpPr>
          <p:cNvPr id="5" name="Rectangle 4"/>
          <p:cNvSpPr/>
          <p:nvPr/>
        </p:nvSpPr>
        <p:spPr>
          <a:xfrm>
            <a:off x="540638" y="1345068"/>
            <a:ext cx="3916485" cy="400110"/>
          </a:xfrm>
          <a:prstGeom prst="rect">
            <a:avLst/>
          </a:prstGeom>
        </p:spPr>
        <p:txBody>
          <a:bodyPr wrap="square">
            <a:spAutoFit/>
          </a:bodyPr>
          <a:lstStyle/>
          <a:p>
            <a:pPr>
              <a:spcAft>
                <a:spcPts val="200"/>
              </a:spcAft>
            </a:pPr>
            <a:r>
              <a:rPr lang="fr-FR" sz="1000" b="1" dirty="0">
                <a:solidFill>
                  <a:prstClr val="black"/>
                </a:solidFill>
              </a:rPr>
              <a:t>Dans les départements, une épargne brute en progression de 22,1% par rapport à 2019</a:t>
            </a:r>
          </a:p>
        </p:txBody>
      </p:sp>
      <p:cxnSp>
        <p:nvCxnSpPr>
          <p:cNvPr id="6" name="Connecteur droit 5">
            <a:extLst>
              <a:ext uri="{FF2B5EF4-FFF2-40B4-BE49-F238E27FC236}">
                <a16:creationId xmlns:a16="http://schemas.microsoft.com/office/drawing/2014/main" id="{8FA52307-B7F3-4AA2-B594-E75FE6813A03}"/>
              </a:ext>
            </a:extLst>
          </p:cNvPr>
          <p:cNvCxnSpPr/>
          <p:nvPr/>
        </p:nvCxnSpPr>
        <p:spPr>
          <a:xfrm>
            <a:off x="598807" y="1781378"/>
            <a:ext cx="3467765" cy="0"/>
          </a:xfrm>
          <a:prstGeom prst="line">
            <a:avLst/>
          </a:prstGeom>
          <a:ln w="12700">
            <a:solidFill>
              <a:schemeClr val="tx1"/>
            </a:solidFill>
          </a:ln>
        </p:spPr>
        <p:style>
          <a:lnRef idx="1">
            <a:schemeClr val="accent4"/>
          </a:lnRef>
          <a:fillRef idx="0">
            <a:schemeClr val="accent4"/>
          </a:fillRef>
          <a:effectRef idx="0">
            <a:schemeClr val="accent4"/>
          </a:effectRef>
          <a:fontRef idx="minor">
            <a:schemeClr val="tx1"/>
          </a:fontRef>
        </p:style>
      </p:cxnSp>
      <p:sp>
        <p:nvSpPr>
          <p:cNvPr id="10" name="TextShape 2"/>
          <p:cNvSpPr txBox="1"/>
          <p:nvPr/>
        </p:nvSpPr>
        <p:spPr>
          <a:xfrm>
            <a:off x="3312000" y="180000"/>
            <a:ext cx="5471640" cy="359640"/>
          </a:xfrm>
          <a:prstGeom prst="rect">
            <a:avLst/>
          </a:prstGeom>
          <a:noFill/>
          <a:ln>
            <a:noFill/>
          </a:ln>
        </p:spPr>
        <p:txBody>
          <a:bodyPr lIns="0" tIns="0" rIns="0" bIns="0">
            <a:noAutofit/>
          </a:bodyPr>
          <a:lstStyle/>
          <a:p>
            <a:pPr algn="r"/>
            <a:r>
              <a:rPr lang="fr-FR" sz="750" b="1" spc="-1" dirty="0">
                <a:solidFill>
                  <a:srgbClr val="000000"/>
                </a:solidFill>
              </a:rPr>
              <a:t>1. Situation financière des collectivités</a:t>
            </a:r>
          </a:p>
          <a:p>
            <a:pPr marL="108000" indent="-107640" algn="r"/>
            <a:r>
              <a:rPr lang="fr-FR" sz="750" spc="-1" dirty="0">
                <a:solidFill>
                  <a:srgbClr val="000000"/>
                </a:solidFill>
              </a:rPr>
              <a:t>b. Situation des départements et des régions</a:t>
            </a:r>
          </a:p>
          <a:p>
            <a:pPr marL="108000" indent="-107640" algn="r"/>
            <a:endParaRPr lang="fr-FR" sz="750" spc="-1" dirty="0">
              <a:solidFill>
                <a:srgbClr val="000000"/>
              </a:solidFill>
            </a:endParaRPr>
          </a:p>
        </p:txBody>
      </p:sp>
      <p:sp>
        <p:nvSpPr>
          <p:cNvPr id="12" name="TextShape 4"/>
          <p:cNvSpPr txBox="1"/>
          <p:nvPr/>
        </p:nvSpPr>
        <p:spPr>
          <a:xfrm>
            <a:off x="6264000" y="4783680"/>
            <a:ext cx="1349640" cy="359640"/>
          </a:xfrm>
          <a:prstGeom prst="rect">
            <a:avLst/>
          </a:prstGeom>
          <a:noFill/>
          <a:ln>
            <a:noFill/>
          </a:ln>
        </p:spPr>
        <p:txBody>
          <a:bodyPr lIns="0" tIns="0" rIns="0" bIns="0" anchor="ctr">
            <a:noAutofit/>
          </a:bodyPr>
          <a:lstStyle>
            <a:defPPr>
              <a:defRPr lang="fr-FR"/>
            </a:defPPr>
            <a:lvl1pPr algn="r">
              <a:lnSpc>
                <a:spcPct val="100000"/>
              </a:lnSpc>
              <a:defRPr sz="750" b="1" strike="noStrike" spc="-1">
                <a:solidFill>
                  <a:srgbClr val="000000"/>
                </a:solidFill>
                <a:latin typeface="Arial"/>
              </a:defRPr>
            </a:lvl1pPr>
          </a:lstStyle>
          <a:p>
            <a:r>
              <a:rPr lang="fr-FR" dirty="0"/>
              <a:t>5</a:t>
            </a:r>
          </a:p>
        </p:txBody>
      </p:sp>
      <p:sp>
        <p:nvSpPr>
          <p:cNvPr id="13" name="Espace réservé du contenu 4"/>
          <p:cNvSpPr txBox="1">
            <a:spLocks/>
          </p:cNvSpPr>
          <p:nvPr/>
        </p:nvSpPr>
        <p:spPr bwMode="gray">
          <a:xfrm>
            <a:off x="4771392" y="1906234"/>
            <a:ext cx="3567046" cy="1912093"/>
          </a:xfrm>
          <a:prstGeom prst="rect">
            <a:avLst/>
          </a:prstGeom>
        </p:spPr>
        <p:txBody>
          <a:bodyPr lIns="0" tIns="0" rIns="0" b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1450" lvl="2" indent="-171450" algn="just">
              <a:spcBef>
                <a:spcPts val="0"/>
              </a:spcBef>
            </a:pPr>
            <a:endParaRPr lang="fr-FR" sz="1000" dirty="0">
              <a:solidFill>
                <a:prstClr val="black"/>
              </a:solidFill>
            </a:endParaRPr>
          </a:p>
        </p:txBody>
      </p:sp>
    </p:spTree>
    <p:extLst>
      <p:ext uri="{BB962C8B-B14F-4D97-AF65-F5344CB8AC3E}">
        <p14:creationId xmlns:p14="http://schemas.microsoft.com/office/powerpoint/2010/main" val="2329448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TextShape 1"/>
          <p:cNvSpPr txBox="1"/>
          <p:nvPr/>
        </p:nvSpPr>
        <p:spPr>
          <a:xfrm>
            <a:off x="360000" y="738000"/>
            <a:ext cx="8423640" cy="4046040"/>
          </a:xfrm>
          <a:prstGeom prst="rect">
            <a:avLst/>
          </a:prstGeom>
          <a:noFill/>
          <a:ln w="10080">
            <a:solidFill>
              <a:srgbClr val="000000"/>
            </a:solidFill>
            <a:round/>
          </a:ln>
        </p:spPr>
        <p:txBody>
          <a:bodyPr lIns="0" tIns="0" rIns="0" bIns="360000" anchor="ctr">
            <a:noAutofit/>
          </a:bodyPr>
          <a:lstStyle/>
          <a:p>
            <a:pPr algn="ctr">
              <a:lnSpc>
                <a:spcPct val="90000"/>
              </a:lnSpc>
            </a:pPr>
            <a:r>
              <a:rPr lang="fr-FR" sz="3250" b="1" spc="-1" dirty="0">
                <a:solidFill>
                  <a:srgbClr val="000000"/>
                </a:solidFill>
                <a:latin typeface="Arial"/>
              </a:rPr>
              <a:t>2</a:t>
            </a:r>
            <a:r>
              <a:rPr lang="fr-FR" sz="3250" b="1" strike="noStrike" spc="-1" dirty="0">
                <a:solidFill>
                  <a:srgbClr val="000000"/>
                </a:solidFill>
                <a:latin typeface="Arial"/>
              </a:rPr>
              <a:t>. Retour sur l’exécution 2021 : </a:t>
            </a:r>
            <a:br>
              <a:rPr lang="fr-FR" sz="3250" b="1" strike="noStrike" spc="-1" dirty="0">
                <a:solidFill>
                  <a:srgbClr val="000000"/>
                </a:solidFill>
                <a:latin typeface="Arial"/>
              </a:rPr>
            </a:br>
            <a:r>
              <a:rPr lang="fr-FR" sz="3250" b="1" strike="noStrike" spc="-1" dirty="0">
                <a:solidFill>
                  <a:srgbClr val="000000"/>
                </a:solidFill>
                <a:latin typeface="Arial"/>
              </a:rPr>
              <a:t>les suites du</a:t>
            </a:r>
            <a:r>
              <a:rPr lang="fr-FR" sz="3250" b="1" spc="-1" dirty="0">
                <a:solidFill>
                  <a:srgbClr val="000000"/>
                </a:solidFill>
              </a:rPr>
              <a:t> soutien inédit de l’État </a:t>
            </a:r>
            <a:br>
              <a:rPr lang="fr-FR" sz="3250" b="1" spc="-1" dirty="0">
                <a:solidFill>
                  <a:srgbClr val="000000"/>
                </a:solidFill>
              </a:rPr>
            </a:br>
            <a:r>
              <a:rPr lang="fr-FR" sz="3250" b="1" spc="-1" dirty="0">
                <a:solidFill>
                  <a:srgbClr val="000000"/>
                </a:solidFill>
              </a:rPr>
              <a:t>aux collectivités pendant la crise</a:t>
            </a:r>
            <a:endParaRPr lang="fr-FR" sz="3250" b="0" strike="noStrike" spc="-1" dirty="0">
              <a:solidFill>
                <a:srgbClr val="000000"/>
              </a:solidFill>
              <a:latin typeface="Arial"/>
            </a:endParaRPr>
          </a:p>
        </p:txBody>
      </p:sp>
      <p:sp>
        <p:nvSpPr>
          <p:cNvPr id="192" name="TextShape 2"/>
          <p:cNvSpPr txBox="1"/>
          <p:nvPr/>
        </p:nvSpPr>
        <p:spPr>
          <a:xfrm>
            <a:off x="7614000" y="4783680"/>
            <a:ext cx="1169640" cy="359640"/>
          </a:xfrm>
          <a:prstGeom prst="rect">
            <a:avLst/>
          </a:prstGeom>
          <a:noFill/>
          <a:ln>
            <a:noFill/>
          </a:ln>
        </p:spPr>
        <p:txBody>
          <a:bodyPr lIns="0" tIns="0" rIns="0" bIns="0" anchor="ctr">
            <a:noAutofit/>
          </a:bodyPr>
          <a:lstStyle/>
          <a:p>
            <a:endParaRPr lang="fr-FR" sz="2400" b="0" strike="noStrike" spc="-1">
              <a:latin typeface="Times New Roman"/>
            </a:endParaRPr>
          </a:p>
        </p:txBody>
      </p:sp>
      <p:sp>
        <p:nvSpPr>
          <p:cNvPr id="193" name="TextShape 3"/>
          <p:cNvSpPr txBox="1"/>
          <p:nvPr/>
        </p:nvSpPr>
        <p:spPr>
          <a:xfrm>
            <a:off x="360000" y="4783680"/>
            <a:ext cx="5903640" cy="359640"/>
          </a:xfrm>
          <a:prstGeom prst="rect">
            <a:avLst/>
          </a:prstGeom>
          <a:noFill/>
          <a:ln>
            <a:noFill/>
          </a:ln>
        </p:spPr>
        <p:txBody>
          <a:bodyPr lIns="0" tIns="0" rIns="0" bIns="0" anchor="ctr">
            <a:noAutofit/>
          </a:bodyPr>
          <a:lstStyle/>
          <a:p>
            <a:endParaRPr lang="fr-FR" sz="2400" b="0" strike="noStrike" spc="-1">
              <a:latin typeface="Times New Roman"/>
            </a:endParaRPr>
          </a:p>
        </p:txBody>
      </p:sp>
      <p:sp>
        <p:nvSpPr>
          <p:cNvPr id="194" name="TextShape 4"/>
          <p:cNvSpPr txBox="1"/>
          <p:nvPr/>
        </p:nvSpPr>
        <p:spPr>
          <a:xfrm>
            <a:off x="6264000" y="4783680"/>
            <a:ext cx="1349640" cy="359640"/>
          </a:xfrm>
          <a:prstGeom prst="rect">
            <a:avLst/>
          </a:prstGeom>
          <a:noFill/>
          <a:ln>
            <a:noFill/>
          </a:ln>
        </p:spPr>
        <p:txBody>
          <a:bodyPr lIns="0" tIns="0" rIns="0" bIns="0" anchor="ctr">
            <a:noAutofit/>
          </a:bodyPr>
          <a:lstStyle/>
          <a:p>
            <a:pPr algn="r">
              <a:lnSpc>
                <a:spcPct val="100000"/>
              </a:lnSpc>
            </a:pPr>
            <a:endParaRPr lang="fr-FR" sz="750" b="0" strike="noStrike" spc="-1" dirty="0">
              <a:latin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5" name="TextShape 1"/>
          <p:cNvSpPr txBox="1"/>
          <p:nvPr/>
        </p:nvSpPr>
        <p:spPr>
          <a:xfrm>
            <a:off x="360000" y="571320"/>
            <a:ext cx="8423640" cy="642600"/>
          </a:xfrm>
          <a:prstGeom prst="rect">
            <a:avLst/>
          </a:prstGeom>
          <a:noFill/>
          <a:ln>
            <a:noFill/>
          </a:ln>
        </p:spPr>
        <p:txBody>
          <a:bodyPr lIns="0" tIns="0" rIns="0" bIns="0">
            <a:noAutofit/>
          </a:bodyPr>
          <a:lstStyle/>
          <a:p>
            <a:pPr>
              <a:lnSpc>
                <a:spcPct val="90000"/>
              </a:lnSpc>
            </a:pPr>
            <a:r>
              <a:rPr lang="fr-FR" sz="2550" b="1" strike="noStrike" spc="-1" dirty="0">
                <a:solidFill>
                  <a:srgbClr val="000000"/>
                </a:solidFill>
                <a:latin typeface="Arial"/>
              </a:rPr>
              <a:t>a. </a:t>
            </a:r>
            <a:r>
              <a:rPr lang="fr-FR" sz="2550" b="1" spc="-1" dirty="0">
                <a:solidFill>
                  <a:srgbClr val="000000"/>
                </a:solidFill>
              </a:rPr>
              <a:t>Les concours financiers de l’État aux collectivités en forte hausse </a:t>
            </a:r>
          </a:p>
        </p:txBody>
      </p:sp>
      <p:sp>
        <p:nvSpPr>
          <p:cNvPr id="196" name="TextShape 2"/>
          <p:cNvSpPr txBox="1"/>
          <p:nvPr/>
        </p:nvSpPr>
        <p:spPr>
          <a:xfrm>
            <a:off x="3312000" y="180000"/>
            <a:ext cx="5471640" cy="359640"/>
          </a:xfrm>
          <a:prstGeom prst="rect">
            <a:avLst/>
          </a:prstGeom>
          <a:noFill/>
          <a:ln>
            <a:noFill/>
          </a:ln>
        </p:spPr>
        <p:txBody>
          <a:bodyPr lIns="0" tIns="0" rIns="0" bIns="0">
            <a:noAutofit/>
          </a:bodyPr>
          <a:lstStyle/>
          <a:p>
            <a:pPr algn="r">
              <a:lnSpc>
                <a:spcPct val="100000"/>
              </a:lnSpc>
            </a:pPr>
            <a:r>
              <a:rPr lang="fr-FR" sz="750" b="1" spc="-1" dirty="0">
                <a:solidFill>
                  <a:srgbClr val="000000"/>
                </a:solidFill>
                <a:latin typeface="Arial"/>
              </a:rPr>
              <a:t>2</a:t>
            </a:r>
            <a:r>
              <a:rPr lang="fr-FR" sz="750" b="1" strike="noStrike" spc="-1" dirty="0">
                <a:solidFill>
                  <a:srgbClr val="000000"/>
                </a:solidFill>
                <a:latin typeface="Arial"/>
              </a:rPr>
              <a:t>. </a:t>
            </a:r>
            <a:r>
              <a:rPr lang="fr-FR" sz="750" b="1" spc="-1" dirty="0">
                <a:solidFill>
                  <a:srgbClr val="000000"/>
                </a:solidFill>
              </a:rPr>
              <a:t>Un soutien inédit aux collectivités pendant la crise</a:t>
            </a:r>
          </a:p>
          <a:p>
            <a:pPr marL="360" lvl="1" algn="r">
              <a:lnSpc>
                <a:spcPct val="100000"/>
              </a:lnSpc>
              <a:buClr>
                <a:srgbClr val="000000"/>
              </a:buClr>
            </a:pPr>
            <a:r>
              <a:rPr lang="fr-FR" sz="750" spc="-1" dirty="0">
                <a:solidFill>
                  <a:srgbClr val="000000"/>
                </a:solidFill>
              </a:rPr>
              <a:t>a. Les concours financiers de l’État aux collectivités en forte hausse</a:t>
            </a:r>
          </a:p>
        </p:txBody>
      </p:sp>
      <p:sp>
        <p:nvSpPr>
          <p:cNvPr id="199" name="TextShape 5"/>
          <p:cNvSpPr txBox="1"/>
          <p:nvPr/>
        </p:nvSpPr>
        <p:spPr>
          <a:xfrm>
            <a:off x="359999" y="1657350"/>
            <a:ext cx="8098201" cy="2992622"/>
          </a:xfrm>
          <a:prstGeom prst="rect">
            <a:avLst/>
          </a:prstGeom>
          <a:noFill/>
          <a:ln>
            <a:noFill/>
          </a:ln>
        </p:spPr>
        <p:txBody>
          <a:bodyPr lIns="0" tIns="0" rIns="0" bIns="0">
            <a:noAutofit/>
          </a:bodyPr>
          <a:lstStyle/>
          <a:p>
            <a:pPr algn="just">
              <a:lnSpc>
                <a:spcPct val="100000"/>
              </a:lnSpc>
              <a:spcAft>
                <a:spcPts val="499"/>
              </a:spcAft>
            </a:pPr>
            <a:r>
              <a:rPr lang="fr-FR" sz="1000" b="1" spc="-1" dirty="0">
                <a:solidFill>
                  <a:srgbClr val="000000"/>
                </a:solidFill>
              </a:rPr>
              <a:t>En 2021, le montant des concours financiers de l’État aux collectivités atteint 62,8 Md€ en AE</a:t>
            </a:r>
            <a:r>
              <a:rPr lang="fr-FR" sz="1000" spc="-1" dirty="0">
                <a:solidFill>
                  <a:srgbClr val="000000"/>
                </a:solidFill>
              </a:rPr>
              <a:t>, en nette augmentation par rapport à leur niveau d’avant crise (53,7 Md€ en AE en 2019, soit </a:t>
            </a:r>
            <a:r>
              <a:rPr lang="fr-FR" sz="1000" b="1" spc="-1" dirty="0">
                <a:solidFill>
                  <a:srgbClr val="000000"/>
                </a:solidFill>
              </a:rPr>
              <a:t>+ 17 %</a:t>
            </a:r>
            <a:r>
              <a:rPr lang="fr-FR" sz="1000" spc="-1" dirty="0">
                <a:solidFill>
                  <a:srgbClr val="000000"/>
                </a:solidFill>
              </a:rPr>
              <a:t>)</a:t>
            </a:r>
            <a:r>
              <a:rPr lang="fr-FR" sz="1000" b="1" spc="-1" dirty="0">
                <a:solidFill>
                  <a:srgbClr val="000000"/>
                </a:solidFill>
              </a:rPr>
              <a:t> </a:t>
            </a:r>
            <a:r>
              <a:rPr lang="fr-FR" sz="1000" spc="-1" dirty="0">
                <a:solidFill>
                  <a:srgbClr val="000000"/>
                </a:solidFill>
              </a:rPr>
              <a:t>et même à 2020 (55,5 M€ en AE). </a:t>
            </a:r>
          </a:p>
          <a:p>
            <a:pPr algn="just">
              <a:lnSpc>
                <a:spcPct val="100000"/>
              </a:lnSpc>
              <a:spcAft>
                <a:spcPts val="499"/>
              </a:spcAft>
            </a:pPr>
            <a:endParaRPr lang="fr-FR" sz="1000" spc="-1" dirty="0">
              <a:solidFill>
                <a:srgbClr val="000000"/>
              </a:solidFill>
            </a:endParaRPr>
          </a:p>
          <a:p>
            <a:pPr algn="just">
              <a:lnSpc>
                <a:spcPct val="100000"/>
              </a:lnSpc>
              <a:spcAft>
                <a:spcPts val="499"/>
              </a:spcAft>
            </a:pPr>
            <a:r>
              <a:rPr lang="fr-FR" sz="1000" spc="-1" dirty="0">
                <a:solidFill>
                  <a:srgbClr val="000000"/>
                </a:solidFill>
              </a:rPr>
              <a:t>Ils se décomposent en </a:t>
            </a:r>
            <a:r>
              <a:rPr lang="fr-FR" sz="1000" u="sng" spc="-1" dirty="0">
                <a:solidFill>
                  <a:srgbClr val="000000"/>
                </a:solidFill>
              </a:rPr>
              <a:t>plusieurs ensembles </a:t>
            </a:r>
            <a:r>
              <a:rPr lang="fr-FR" sz="1000" spc="-1" dirty="0">
                <a:solidFill>
                  <a:srgbClr val="000000"/>
                </a:solidFill>
              </a:rPr>
              <a:t>: </a:t>
            </a:r>
          </a:p>
          <a:p>
            <a:pPr algn="just">
              <a:lnSpc>
                <a:spcPct val="100000"/>
              </a:lnSpc>
              <a:spcAft>
                <a:spcPts val="499"/>
              </a:spcAft>
            </a:pPr>
            <a:endParaRPr lang="fr-FR" sz="1000" spc="-1" dirty="0">
              <a:solidFill>
                <a:srgbClr val="000000"/>
              </a:solidFill>
            </a:endParaRPr>
          </a:p>
          <a:p>
            <a:pPr marL="171450" indent="-171450" algn="just">
              <a:lnSpc>
                <a:spcPct val="100000"/>
              </a:lnSpc>
              <a:spcAft>
                <a:spcPts val="499"/>
              </a:spcAft>
              <a:buFont typeface="Arial" panose="020B0604020202020204" pitchFamily="34" charset="0"/>
              <a:buChar char="•"/>
            </a:pPr>
            <a:r>
              <a:rPr lang="fr-FR" sz="1000" spc="-1" dirty="0">
                <a:solidFill>
                  <a:srgbClr val="000000"/>
                </a:solidFill>
              </a:rPr>
              <a:t>les crédits de la </a:t>
            </a:r>
            <a:r>
              <a:rPr lang="fr-FR" sz="1000" b="1" spc="-1" dirty="0">
                <a:solidFill>
                  <a:srgbClr val="000000"/>
                </a:solidFill>
              </a:rPr>
              <a:t>mission « Relations avec les collectivités territoriales »</a:t>
            </a:r>
            <a:r>
              <a:rPr lang="fr-FR" sz="1000" spc="-1" dirty="0">
                <a:solidFill>
                  <a:srgbClr val="000000"/>
                </a:solidFill>
              </a:rPr>
              <a:t> (4,6 Md€ en AE et 4,2 Md€ en CP) ; </a:t>
            </a:r>
          </a:p>
          <a:p>
            <a:pPr marL="171450" indent="-171450" algn="just">
              <a:lnSpc>
                <a:spcPct val="100000"/>
              </a:lnSpc>
              <a:spcAft>
                <a:spcPts val="499"/>
              </a:spcAft>
              <a:buFont typeface="Arial" panose="020B0604020202020204" pitchFamily="34" charset="0"/>
              <a:buChar char="•"/>
            </a:pPr>
            <a:r>
              <a:rPr lang="fr-FR" sz="1000" spc="-1" dirty="0">
                <a:solidFill>
                  <a:srgbClr val="000000"/>
                </a:solidFill>
              </a:rPr>
              <a:t>les </a:t>
            </a:r>
            <a:r>
              <a:rPr lang="fr-FR" sz="1000" b="1" spc="-1" dirty="0">
                <a:solidFill>
                  <a:srgbClr val="000000"/>
                </a:solidFill>
              </a:rPr>
              <a:t>prélèvements sur recettes </a:t>
            </a:r>
            <a:r>
              <a:rPr lang="fr-FR" sz="1000" spc="-1" dirty="0">
                <a:solidFill>
                  <a:srgbClr val="000000"/>
                </a:solidFill>
              </a:rPr>
              <a:t>(43,4 Md€) ; </a:t>
            </a:r>
          </a:p>
          <a:p>
            <a:pPr marL="171450" indent="-171450" algn="just">
              <a:lnSpc>
                <a:spcPct val="100000"/>
              </a:lnSpc>
              <a:spcAft>
                <a:spcPts val="499"/>
              </a:spcAft>
              <a:buFont typeface="Arial" panose="020B0604020202020204" pitchFamily="34" charset="0"/>
              <a:buChar char="•"/>
            </a:pPr>
            <a:r>
              <a:rPr lang="fr-FR" sz="1000" spc="-1" dirty="0">
                <a:solidFill>
                  <a:srgbClr val="000000"/>
                </a:solidFill>
              </a:rPr>
              <a:t>la </a:t>
            </a:r>
            <a:r>
              <a:rPr lang="fr-FR" sz="1000" b="1" spc="-1" dirty="0">
                <a:solidFill>
                  <a:srgbClr val="000000"/>
                </a:solidFill>
              </a:rPr>
              <a:t>TVA des régions </a:t>
            </a:r>
            <a:r>
              <a:rPr lang="fr-FR" sz="1000" spc="-1" dirty="0">
                <a:solidFill>
                  <a:srgbClr val="000000"/>
                </a:solidFill>
              </a:rPr>
              <a:t>en substitution de la DGF (4,6 Md€) ; </a:t>
            </a:r>
          </a:p>
          <a:p>
            <a:pPr marL="171450" indent="-171450" algn="just">
              <a:lnSpc>
                <a:spcPct val="100000"/>
              </a:lnSpc>
              <a:spcAft>
                <a:spcPts val="499"/>
              </a:spcAft>
              <a:buFont typeface="Arial" panose="020B0604020202020204" pitchFamily="34" charset="0"/>
              <a:buChar char="•"/>
            </a:pPr>
            <a:r>
              <a:rPr lang="fr-FR" sz="1000" spc="-1" dirty="0">
                <a:solidFill>
                  <a:srgbClr val="000000"/>
                </a:solidFill>
              </a:rPr>
              <a:t>les crédits de la </a:t>
            </a:r>
            <a:r>
              <a:rPr lang="fr-FR" sz="1000" b="1" spc="-1" dirty="0">
                <a:solidFill>
                  <a:srgbClr val="000000"/>
                </a:solidFill>
              </a:rPr>
              <a:t>mission « plan de relance » </a:t>
            </a:r>
            <a:r>
              <a:rPr lang="fr-FR" sz="1000" spc="-1" dirty="0">
                <a:solidFill>
                  <a:srgbClr val="000000"/>
                </a:solidFill>
              </a:rPr>
              <a:t>et de la </a:t>
            </a:r>
            <a:r>
              <a:rPr lang="fr-FR" sz="1000" b="1" spc="-1" dirty="0">
                <a:solidFill>
                  <a:srgbClr val="000000"/>
                </a:solidFill>
              </a:rPr>
              <a:t>mission « urgence » </a:t>
            </a:r>
            <a:r>
              <a:rPr lang="fr-FR" sz="1000" spc="-1" dirty="0">
                <a:solidFill>
                  <a:srgbClr val="000000"/>
                </a:solidFill>
              </a:rPr>
              <a:t>: </a:t>
            </a:r>
          </a:p>
          <a:p>
            <a:pPr marL="628650" lvl="1" indent="-171450" algn="just">
              <a:spcAft>
                <a:spcPts val="499"/>
              </a:spcAft>
              <a:buFont typeface="Arial" panose="020B0604020202020204" pitchFamily="34" charset="0"/>
              <a:buChar char="•"/>
            </a:pPr>
            <a:r>
              <a:rPr lang="fr-FR" sz="1000" spc="-1" dirty="0">
                <a:solidFill>
                  <a:srgbClr val="000000"/>
                </a:solidFill>
              </a:rPr>
              <a:t>dotation rénovation thermique et dotation régionale d’investissement : 1,5 Md€ en AE et 207 M€ en CP ; </a:t>
            </a:r>
          </a:p>
          <a:p>
            <a:pPr marL="628650" lvl="1" indent="-171450" algn="just">
              <a:spcAft>
                <a:spcPts val="499"/>
              </a:spcAft>
              <a:buFont typeface="Arial" panose="020B0604020202020204" pitchFamily="34" charset="0"/>
              <a:buChar char="•"/>
            </a:pPr>
            <a:r>
              <a:rPr lang="fr-FR" sz="1000" spc="-1" dirty="0">
                <a:solidFill>
                  <a:srgbClr val="000000"/>
                </a:solidFill>
              </a:rPr>
              <a:t>mesures sectorielles : 3,4 Md€ en AE et 940 M€ en CP ;</a:t>
            </a:r>
          </a:p>
          <a:p>
            <a:pPr marL="628650" lvl="1" indent="-171450" algn="just">
              <a:spcAft>
                <a:spcPts val="499"/>
              </a:spcAft>
              <a:buFont typeface="Arial" panose="020B0604020202020204" pitchFamily="34" charset="0"/>
              <a:buChar char="•"/>
            </a:pPr>
            <a:r>
              <a:rPr lang="fr-FR" sz="1000" spc="-1" dirty="0">
                <a:solidFill>
                  <a:srgbClr val="000000"/>
                </a:solidFill>
              </a:rPr>
              <a:t>dispositif de soutien aux pertes de recettes des services publics locaux exploités en régie : 200 M€ (AE = CP). </a:t>
            </a:r>
          </a:p>
          <a:p>
            <a:pPr marL="171450" indent="-171450" algn="just">
              <a:spcAft>
                <a:spcPts val="499"/>
              </a:spcAft>
              <a:buFont typeface="Arial" panose="020B0604020202020204" pitchFamily="34" charset="0"/>
              <a:buChar char="•"/>
            </a:pPr>
            <a:r>
              <a:rPr lang="fr-FR" sz="1000" spc="-1" dirty="0">
                <a:solidFill>
                  <a:srgbClr val="000000"/>
                </a:solidFill>
              </a:rPr>
              <a:t>les </a:t>
            </a:r>
            <a:r>
              <a:rPr lang="fr-FR" sz="1000" b="1" spc="-1" dirty="0">
                <a:solidFill>
                  <a:srgbClr val="000000"/>
                </a:solidFill>
              </a:rPr>
              <a:t>subventions d’autres ministères </a:t>
            </a:r>
            <a:r>
              <a:rPr lang="fr-FR" sz="1000" spc="-1" dirty="0">
                <a:solidFill>
                  <a:srgbClr val="000000"/>
                </a:solidFill>
              </a:rPr>
              <a:t>: environ 5 Md€ en AE et en CP. </a:t>
            </a:r>
          </a:p>
          <a:p>
            <a:pPr algn="just">
              <a:lnSpc>
                <a:spcPct val="100000"/>
              </a:lnSpc>
              <a:spcAft>
                <a:spcPts val="499"/>
              </a:spcAft>
            </a:pPr>
            <a:endParaRPr lang="fr-FR" sz="1050" b="0" strike="noStrike" spc="-1" dirty="0">
              <a:solidFill>
                <a:srgbClr val="000000"/>
              </a:solidFill>
              <a:latin typeface="Arial"/>
            </a:endParaRPr>
          </a:p>
        </p:txBody>
      </p:sp>
      <p:sp>
        <p:nvSpPr>
          <p:cNvPr id="202" name="TextShape 8"/>
          <p:cNvSpPr txBox="1"/>
          <p:nvPr/>
        </p:nvSpPr>
        <p:spPr>
          <a:xfrm>
            <a:off x="360000" y="4783680"/>
            <a:ext cx="5903640" cy="359640"/>
          </a:xfrm>
          <a:prstGeom prst="rect">
            <a:avLst/>
          </a:prstGeom>
          <a:noFill/>
          <a:ln>
            <a:noFill/>
          </a:ln>
        </p:spPr>
        <p:txBody>
          <a:bodyPr lIns="0" tIns="0" rIns="0" bIns="0" anchor="ctr">
            <a:noAutofit/>
          </a:bodyPr>
          <a:lstStyle/>
          <a:p>
            <a:endParaRPr lang="fr-FR" sz="2400" b="0" strike="noStrike" spc="-1">
              <a:latin typeface="Times New Roman"/>
            </a:endParaRPr>
          </a:p>
        </p:txBody>
      </p:sp>
      <p:sp>
        <p:nvSpPr>
          <p:cNvPr id="7" name="TextShape 4"/>
          <p:cNvSpPr txBox="1"/>
          <p:nvPr/>
        </p:nvSpPr>
        <p:spPr>
          <a:xfrm>
            <a:off x="6264000" y="4783680"/>
            <a:ext cx="1349640" cy="359640"/>
          </a:xfrm>
          <a:prstGeom prst="rect">
            <a:avLst/>
          </a:prstGeom>
          <a:noFill/>
          <a:ln>
            <a:noFill/>
          </a:ln>
        </p:spPr>
        <p:txBody>
          <a:bodyPr lIns="0" tIns="0" rIns="0" bIns="0" anchor="ctr">
            <a:noAutofit/>
          </a:bodyPr>
          <a:lstStyle>
            <a:defPPr>
              <a:defRPr lang="fr-FR"/>
            </a:defPPr>
            <a:lvl1pPr algn="r">
              <a:lnSpc>
                <a:spcPct val="100000"/>
              </a:lnSpc>
              <a:defRPr sz="750" b="1" strike="noStrike" spc="-1">
                <a:solidFill>
                  <a:srgbClr val="000000"/>
                </a:solidFill>
                <a:latin typeface="Arial"/>
              </a:defRPr>
            </a:lvl1pPr>
          </a:lstStyle>
          <a:p>
            <a:r>
              <a:rPr lang="fr-FR" dirty="0"/>
              <a:t>7</a:t>
            </a:r>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60000" y="633897"/>
            <a:ext cx="8423640" cy="775597"/>
          </a:xfrm>
        </p:spPr>
        <p:txBody>
          <a:bodyPr/>
          <a:lstStyle/>
          <a:p>
            <a:r>
              <a:rPr lang="fr-FR" sz="2800" b="1" spc="-1" dirty="0">
                <a:solidFill>
                  <a:srgbClr val="000000"/>
                </a:solidFill>
              </a:rPr>
              <a:t>b. Focus sur le soutien aux collectivités pendant la crise sanitaire – 1</a:t>
            </a:r>
            <a:endParaRPr lang="fr-FR" sz="2800" dirty="0"/>
          </a:p>
        </p:txBody>
      </p:sp>
      <p:sp>
        <p:nvSpPr>
          <p:cNvPr id="4" name="TextShape 2"/>
          <p:cNvSpPr txBox="1"/>
          <p:nvPr/>
        </p:nvSpPr>
        <p:spPr>
          <a:xfrm>
            <a:off x="3312000" y="180000"/>
            <a:ext cx="5471640" cy="359640"/>
          </a:xfrm>
          <a:prstGeom prst="rect">
            <a:avLst/>
          </a:prstGeom>
          <a:noFill/>
          <a:ln>
            <a:noFill/>
          </a:ln>
        </p:spPr>
        <p:txBody>
          <a:bodyPr lIns="0" tIns="0" rIns="0" bIns="0">
            <a:noAutofit/>
          </a:bodyPr>
          <a:lstStyle/>
          <a:p>
            <a:pPr algn="r">
              <a:lnSpc>
                <a:spcPct val="100000"/>
              </a:lnSpc>
            </a:pPr>
            <a:r>
              <a:rPr lang="fr-FR" sz="750" b="1" spc="-1" dirty="0">
                <a:solidFill>
                  <a:srgbClr val="000000"/>
                </a:solidFill>
                <a:latin typeface="Arial"/>
              </a:rPr>
              <a:t>2</a:t>
            </a:r>
            <a:r>
              <a:rPr lang="fr-FR" sz="750" b="1" strike="noStrike" spc="-1" dirty="0">
                <a:solidFill>
                  <a:srgbClr val="000000"/>
                </a:solidFill>
                <a:latin typeface="Arial"/>
              </a:rPr>
              <a:t>. </a:t>
            </a:r>
            <a:r>
              <a:rPr lang="fr-FR" sz="750" b="1" spc="-1" dirty="0">
                <a:solidFill>
                  <a:srgbClr val="000000"/>
                </a:solidFill>
              </a:rPr>
              <a:t>Un soutien inédit aux collectivités pendant la crise</a:t>
            </a:r>
            <a:endParaRPr lang="fr-FR" sz="750" b="0" strike="noStrike" spc="-1" dirty="0">
              <a:solidFill>
                <a:srgbClr val="000000"/>
              </a:solidFill>
              <a:latin typeface="Arial"/>
            </a:endParaRPr>
          </a:p>
          <a:p>
            <a:pPr marL="360" lvl="1" algn="r">
              <a:buClr>
                <a:srgbClr val="000000"/>
              </a:buClr>
            </a:pPr>
            <a:r>
              <a:rPr lang="fr-FR" sz="750" spc="-1" dirty="0">
                <a:solidFill>
                  <a:srgbClr val="000000"/>
                </a:solidFill>
              </a:rPr>
              <a:t>b. Focus sur le soutien spécifique aux collectivités face à la pandémie</a:t>
            </a:r>
          </a:p>
        </p:txBody>
      </p:sp>
      <p:sp>
        <p:nvSpPr>
          <p:cNvPr id="5" name="TextShape 5"/>
          <p:cNvSpPr txBox="1"/>
          <p:nvPr/>
        </p:nvSpPr>
        <p:spPr>
          <a:xfrm>
            <a:off x="436200" y="1551116"/>
            <a:ext cx="4859700" cy="2514600"/>
          </a:xfrm>
          <a:prstGeom prst="rect">
            <a:avLst/>
          </a:prstGeom>
          <a:noFill/>
          <a:ln>
            <a:noFill/>
          </a:ln>
        </p:spPr>
        <p:txBody>
          <a:bodyPr lIns="0" tIns="0" rIns="0" bIns="0">
            <a:noAutofit/>
          </a:bodyPr>
          <a:lstStyle/>
          <a:p>
            <a:pPr algn="just">
              <a:lnSpc>
                <a:spcPct val="100000"/>
              </a:lnSpc>
              <a:spcAft>
                <a:spcPts val="499"/>
              </a:spcAft>
            </a:pPr>
            <a:r>
              <a:rPr lang="fr-FR" sz="1000" b="1" spc="-1" dirty="0">
                <a:solidFill>
                  <a:srgbClr val="000000"/>
                </a:solidFill>
              </a:rPr>
              <a:t>Le soutien de l’État aux collectivités territoriales pendant la crise économique et sanitaire a atteint en 2020 et 2021 au total 9,3 Md€ en AE</a:t>
            </a:r>
            <a:r>
              <a:rPr lang="fr-FR" sz="1000" spc="-1" dirty="0">
                <a:solidFill>
                  <a:srgbClr val="000000"/>
                </a:solidFill>
              </a:rPr>
              <a:t>. Il a mobilisé différentes formes d’aides :  </a:t>
            </a:r>
          </a:p>
          <a:p>
            <a:pPr marL="171450" indent="-171450" algn="just">
              <a:lnSpc>
                <a:spcPct val="100000"/>
              </a:lnSpc>
              <a:spcAft>
                <a:spcPts val="499"/>
              </a:spcAft>
              <a:buFont typeface="Arial" panose="020B0604020202020204" pitchFamily="34" charset="0"/>
              <a:buChar char="•"/>
            </a:pPr>
            <a:r>
              <a:rPr lang="fr-FR" sz="1000" spc="-1" dirty="0">
                <a:solidFill>
                  <a:srgbClr val="000000"/>
                </a:solidFill>
              </a:rPr>
              <a:t>des avances remboursables au profit des départements, d’Île-de-France mobilités et des autorités organisatrices de mobilité (AOM), pour un total de </a:t>
            </a:r>
            <a:r>
              <a:rPr lang="fr-FR" sz="1000" b="1" spc="-1" dirty="0">
                <a:solidFill>
                  <a:srgbClr val="000000"/>
                </a:solidFill>
              </a:rPr>
              <a:t>1,9 Md€ </a:t>
            </a:r>
            <a:r>
              <a:rPr lang="fr-FR" sz="1000" spc="-1" dirty="0">
                <a:solidFill>
                  <a:srgbClr val="000000"/>
                </a:solidFill>
              </a:rPr>
              <a:t>; </a:t>
            </a:r>
          </a:p>
          <a:p>
            <a:pPr marL="171450" indent="-171450" algn="just">
              <a:lnSpc>
                <a:spcPct val="100000"/>
              </a:lnSpc>
              <a:spcAft>
                <a:spcPts val="499"/>
              </a:spcAft>
              <a:buFont typeface="Arial" panose="020B0604020202020204" pitchFamily="34" charset="0"/>
              <a:buChar char="•"/>
            </a:pPr>
            <a:r>
              <a:rPr lang="fr-FR" sz="1000" spc="-1" dirty="0">
                <a:solidFill>
                  <a:srgbClr val="000000"/>
                </a:solidFill>
              </a:rPr>
              <a:t>des compensations de pertes de recettes (</a:t>
            </a:r>
            <a:r>
              <a:rPr lang="fr-FR" sz="1000" b="1" spc="-1" dirty="0">
                <a:solidFill>
                  <a:srgbClr val="000000"/>
                </a:solidFill>
              </a:rPr>
              <a:t>près de 1 Md€</a:t>
            </a:r>
            <a:r>
              <a:rPr lang="fr-FR" sz="1000" spc="-1" dirty="0">
                <a:solidFill>
                  <a:srgbClr val="000000"/>
                </a:solidFill>
              </a:rPr>
              <a:t>), en particulier le filet de sécurité du bloc communal et le dispositif de soutien aux pertes de recettes des régies ; </a:t>
            </a:r>
          </a:p>
          <a:p>
            <a:pPr marL="171450" indent="-171450" algn="just">
              <a:lnSpc>
                <a:spcPct val="100000"/>
              </a:lnSpc>
              <a:spcAft>
                <a:spcPts val="499"/>
              </a:spcAft>
              <a:buFont typeface="Arial" panose="020B0604020202020204" pitchFamily="34" charset="0"/>
              <a:buChar char="•"/>
            </a:pPr>
            <a:r>
              <a:rPr lang="fr-FR" sz="1000" spc="-1" dirty="0">
                <a:solidFill>
                  <a:srgbClr val="000000"/>
                </a:solidFill>
              </a:rPr>
              <a:t>des dotations de soutien exceptionnelles à l’investissement local (2,5 Md€) ; </a:t>
            </a:r>
          </a:p>
          <a:p>
            <a:pPr marL="171450" indent="-171450" algn="just">
              <a:lnSpc>
                <a:spcPct val="100000"/>
              </a:lnSpc>
              <a:spcAft>
                <a:spcPts val="499"/>
              </a:spcAft>
              <a:buFont typeface="Arial" panose="020B0604020202020204" pitchFamily="34" charset="0"/>
              <a:buChar char="•"/>
            </a:pPr>
            <a:r>
              <a:rPr lang="fr-FR" sz="1000" spc="-1" dirty="0">
                <a:solidFill>
                  <a:srgbClr val="000000"/>
                </a:solidFill>
              </a:rPr>
              <a:t>des mesures sectorielles adoptées dans le cadre du plan de relance (3,4 Md€) ; </a:t>
            </a:r>
          </a:p>
          <a:p>
            <a:pPr marL="171450" indent="-171450" algn="just">
              <a:lnSpc>
                <a:spcPct val="100000"/>
              </a:lnSpc>
              <a:spcAft>
                <a:spcPts val="499"/>
              </a:spcAft>
              <a:buFont typeface="Arial" panose="020B0604020202020204" pitchFamily="34" charset="0"/>
              <a:buChar char="•"/>
            </a:pPr>
            <a:r>
              <a:rPr lang="fr-FR" sz="1000" spc="-1" dirty="0">
                <a:solidFill>
                  <a:srgbClr val="000000"/>
                </a:solidFill>
              </a:rPr>
              <a:t>des dispositifs pour faire face aux charges exceptionnelles (fonds de stabilisation des départements, concours pour l’acquisition de masques, dégrèvement de CFE) : 594 M€. </a:t>
            </a:r>
          </a:p>
          <a:p>
            <a:pPr algn="just">
              <a:lnSpc>
                <a:spcPct val="100000"/>
              </a:lnSpc>
              <a:spcAft>
                <a:spcPts val="499"/>
              </a:spcAft>
            </a:pPr>
            <a:r>
              <a:rPr lang="fr-FR" sz="1000" u="sng" spc="-1" dirty="0">
                <a:solidFill>
                  <a:srgbClr val="000000"/>
                </a:solidFill>
              </a:rPr>
              <a:t>À ce soutien se sont ajoutés des mécanismes non budgétaires </a:t>
            </a:r>
            <a:r>
              <a:rPr lang="fr-FR" sz="1000" spc="-1" dirty="0">
                <a:solidFill>
                  <a:srgbClr val="000000"/>
                </a:solidFill>
              </a:rPr>
              <a:t>: </a:t>
            </a:r>
          </a:p>
          <a:p>
            <a:pPr marL="171450" indent="-171450" algn="just">
              <a:lnSpc>
                <a:spcPct val="100000"/>
              </a:lnSpc>
              <a:spcAft>
                <a:spcPts val="499"/>
              </a:spcAft>
              <a:buFont typeface="Arial" panose="020B0604020202020204" pitchFamily="34" charset="0"/>
              <a:buChar char="•"/>
            </a:pPr>
            <a:r>
              <a:rPr lang="fr-FR" sz="1000" spc="-1" dirty="0">
                <a:solidFill>
                  <a:srgbClr val="000000"/>
                </a:solidFill>
              </a:rPr>
              <a:t>dispositif d’étalement des charges « </a:t>
            </a:r>
            <a:r>
              <a:rPr lang="fr-FR" sz="1000" spc="-1" dirty="0" err="1">
                <a:solidFill>
                  <a:srgbClr val="000000"/>
                </a:solidFill>
              </a:rPr>
              <a:t>Covid</a:t>
            </a:r>
            <a:r>
              <a:rPr lang="fr-FR" sz="1000" spc="-1" dirty="0">
                <a:solidFill>
                  <a:srgbClr val="000000"/>
                </a:solidFill>
              </a:rPr>
              <a:t> » pendant 5 ans ; </a:t>
            </a:r>
          </a:p>
          <a:p>
            <a:pPr marL="171450" indent="-171450" algn="just">
              <a:lnSpc>
                <a:spcPct val="100000"/>
              </a:lnSpc>
              <a:spcAft>
                <a:spcPts val="499"/>
              </a:spcAft>
              <a:buFont typeface="Arial" panose="020B0604020202020204" pitchFamily="34" charset="0"/>
              <a:buChar char="•"/>
            </a:pPr>
            <a:r>
              <a:rPr lang="fr-FR" sz="1000" spc="-1" dirty="0">
                <a:solidFill>
                  <a:srgbClr val="000000"/>
                </a:solidFill>
              </a:rPr>
              <a:t>dérogation au taux de cofinancement minimal pour les projets d’investissement recevant des crédits liés à la rénovation thermique des bâtiments. </a:t>
            </a:r>
          </a:p>
          <a:p>
            <a:pPr algn="just">
              <a:lnSpc>
                <a:spcPct val="100000"/>
              </a:lnSpc>
              <a:spcAft>
                <a:spcPts val="499"/>
              </a:spcAft>
            </a:pPr>
            <a:endParaRPr lang="fr-FR" sz="1000" spc="-1" dirty="0">
              <a:solidFill>
                <a:srgbClr val="000000"/>
              </a:solidFill>
            </a:endParaRPr>
          </a:p>
          <a:p>
            <a:pPr algn="just">
              <a:lnSpc>
                <a:spcPct val="100000"/>
              </a:lnSpc>
              <a:spcAft>
                <a:spcPts val="499"/>
              </a:spcAft>
            </a:pPr>
            <a:endParaRPr lang="fr-FR" sz="1000" spc="-1" dirty="0">
              <a:solidFill>
                <a:srgbClr val="000000"/>
              </a:solidFill>
            </a:endParaRPr>
          </a:p>
        </p:txBody>
      </p:sp>
      <p:graphicFrame>
        <p:nvGraphicFramePr>
          <p:cNvPr id="12" name="Graphique 11"/>
          <p:cNvGraphicFramePr>
            <a:graphicFrameLocks/>
          </p:cNvGraphicFramePr>
          <p:nvPr>
            <p:extLst>
              <p:ext uri="{D42A27DB-BD31-4B8C-83A1-F6EECF244321}">
                <p14:modId xmlns:p14="http://schemas.microsoft.com/office/powerpoint/2010/main" val="200568264"/>
              </p:ext>
            </p:extLst>
          </p:nvPr>
        </p:nvGraphicFramePr>
        <p:xfrm>
          <a:off x="5295900" y="771774"/>
          <a:ext cx="3848100" cy="4395789"/>
        </p:xfrm>
        <a:graphic>
          <a:graphicData uri="http://schemas.openxmlformats.org/drawingml/2006/chart">
            <c:chart xmlns:c="http://schemas.openxmlformats.org/drawingml/2006/chart" xmlns:r="http://schemas.openxmlformats.org/officeDocument/2006/relationships" r:id="rId2"/>
          </a:graphicData>
        </a:graphic>
      </p:graphicFrame>
      <p:sp>
        <p:nvSpPr>
          <p:cNvPr id="13" name="ZoneTexte 12"/>
          <p:cNvSpPr txBox="1"/>
          <p:nvPr/>
        </p:nvSpPr>
        <p:spPr>
          <a:xfrm>
            <a:off x="6429189" y="2579050"/>
            <a:ext cx="781235" cy="400110"/>
          </a:xfrm>
          <a:prstGeom prst="rect">
            <a:avLst/>
          </a:prstGeom>
          <a:noFill/>
        </p:spPr>
        <p:txBody>
          <a:bodyPr wrap="square" rtlCol="0">
            <a:spAutoFit/>
          </a:bodyPr>
          <a:lstStyle/>
          <a:p>
            <a:pPr algn="ctr"/>
            <a:r>
              <a:rPr lang="fr-FR" sz="1000" dirty="0"/>
              <a:t>9,3 Md€ (AE)</a:t>
            </a:r>
          </a:p>
        </p:txBody>
      </p:sp>
      <p:sp>
        <p:nvSpPr>
          <p:cNvPr id="14" name="ZoneTexte 13"/>
          <p:cNvSpPr txBox="1"/>
          <p:nvPr/>
        </p:nvSpPr>
        <p:spPr>
          <a:xfrm>
            <a:off x="5748920" y="4420915"/>
            <a:ext cx="2141774" cy="230832"/>
          </a:xfrm>
          <a:prstGeom prst="rect">
            <a:avLst/>
          </a:prstGeom>
          <a:noFill/>
        </p:spPr>
        <p:txBody>
          <a:bodyPr wrap="square" rtlCol="0">
            <a:spAutoFit/>
          </a:bodyPr>
          <a:lstStyle/>
          <a:p>
            <a:pPr algn="ctr"/>
            <a:r>
              <a:rPr lang="fr-FR" sz="900" b="1" dirty="0"/>
              <a:t>Exécution 2020 et 2021 (AE, en M€)</a:t>
            </a:r>
          </a:p>
        </p:txBody>
      </p:sp>
      <p:sp>
        <p:nvSpPr>
          <p:cNvPr id="8" name="Ellipse 7">
            <a:extLst>
              <a:ext uri="{FF2B5EF4-FFF2-40B4-BE49-F238E27FC236}">
                <a16:creationId xmlns:a16="http://schemas.microsoft.com/office/drawing/2014/main" id="{C92AC084-5CFC-43E5-971C-E2D80D83445C}"/>
              </a:ext>
            </a:extLst>
          </p:cNvPr>
          <p:cNvSpPr/>
          <p:nvPr/>
        </p:nvSpPr>
        <p:spPr>
          <a:xfrm>
            <a:off x="346200" y="2087436"/>
            <a:ext cx="180000" cy="177021"/>
          </a:xfrm>
          <a:prstGeom prst="ellipse">
            <a:avLst/>
          </a:prstGeom>
          <a:solidFill>
            <a:schemeClr val="accent4"/>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800" b="1" dirty="0">
                <a:solidFill>
                  <a:schemeClr val="bg1"/>
                </a:solidFill>
              </a:rPr>
              <a:t>1</a:t>
            </a:r>
          </a:p>
        </p:txBody>
      </p:sp>
      <p:sp>
        <p:nvSpPr>
          <p:cNvPr id="9" name="Ellipse 8">
            <a:extLst>
              <a:ext uri="{FF2B5EF4-FFF2-40B4-BE49-F238E27FC236}">
                <a16:creationId xmlns:a16="http://schemas.microsoft.com/office/drawing/2014/main" id="{C92AC084-5CFC-43E5-971C-E2D80D83445C}"/>
              </a:ext>
            </a:extLst>
          </p:cNvPr>
          <p:cNvSpPr/>
          <p:nvPr/>
        </p:nvSpPr>
        <p:spPr>
          <a:xfrm>
            <a:off x="346200" y="2476993"/>
            <a:ext cx="180000" cy="177021"/>
          </a:xfrm>
          <a:prstGeom prst="ellipse">
            <a:avLst/>
          </a:prstGeom>
          <a:solidFill>
            <a:schemeClr val="accent4"/>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800" b="1" dirty="0">
                <a:solidFill>
                  <a:schemeClr val="bg1"/>
                </a:solidFill>
              </a:rPr>
              <a:t>2</a:t>
            </a:r>
          </a:p>
        </p:txBody>
      </p:sp>
      <p:sp>
        <p:nvSpPr>
          <p:cNvPr id="10" name="Ellipse 9">
            <a:extLst>
              <a:ext uri="{FF2B5EF4-FFF2-40B4-BE49-F238E27FC236}">
                <a16:creationId xmlns:a16="http://schemas.microsoft.com/office/drawing/2014/main" id="{C92AC084-5CFC-43E5-971C-E2D80D83445C}"/>
              </a:ext>
            </a:extLst>
          </p:cNvPr>
          <p:cNvSpPr/>
          <p:nvPr/>
        </p:nvSpPr>
        <p:spPr>
          <a:xfrm>
            <a:off x="362707" y="2960972"/>
            <a:ext cx="180000" cy="177021"/>
          </a:xfrm>
          <a:prstGeom prst="ellipse">
            <a:avLst/>
          </a:prstGeom>
          <a:solidFill>
            <a:schemeClr val="accent4"/>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800" b="1" dirty="0">
                <a:solidFill>
                  <a:schemeClr val="bg1"/>
                </a:solidFill>
              </a:rPr>
              <a:t>3</a:t>
            </a:r>
          </a:p>
        </p:txBody>
      </p:sp>
      <p:sp>
        <p:nvSpPr>
          <p:cNvPr id="11" name="Ellipse 10">
            <a:extLst>
              <a:ext uri="{FF2B5EF4-FFF2-40B4-BE49-F238E27FC236}">
                <a16:creationId xmlns:a16="http://schemas.microsoft.com/office/drawing/2014/main" id="{C92AC084-5CFC-43E5-971C-E2D80D83445C}"/>
              </a:ext>
            </a:extLst>
          </p:cNvPr>
          <p:cNvSpPr/>
          <p:nvPr/>
        </p:nvSpPr>
        <p:spPr>
          <a:xfrm>
            <a:off x="360000" y="3204869"/>
            <a:ext cx="180000" cy="177021"/>
          </a:xfrm>
          <a:prstGeom prst="ellipse">
            <a:avLst/>
          </a:prstGeom>
          <a:solidFill>
            <a:schemeClr val="accent4"/>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800" b="1" dirty="0">
                <a:solidFill>
                  <a:schemeClr val="bg1"/>
                </a:solidFill>
              </a:rPr>
              <a:t>4</a:t>
            </a:r>
          </a:p>
        </p:txBody>
      </p:sp>
      <p:sp>
        <p:nvSpPr>
          <p:cNvPr id="15" name="Ellipse 14">
            <a:extLst>
              <a:ext uri="{FF2B5EF4-FFF2-40B4-BE49-F238E27FC236}">
                <a16:creationId xmlns:a16="http://schemas.microsoft.com/office/drawing/2014/main" id="{C92AC084-5CFC-43E5-971C-E2D80D83445C}"/>
              </a:ext>
            </a:extLst>
          </p:cNvPr>
          <p:cNvSpPr/>
          <p:nvPr/>
        </p:nvSpPr>
        <p:spPr>
          <a:xfrm>
            <a:off x="364400" y="3443523"/>
            <a:ext cx="180000" cy="177021"/>
          </a:xfrm>
          <a:prstGeom prst="ellipse">
            <a:avLst/>
          </a:prstGeom>
          <a:solidFill>
            <a:schemeClr val="accent4"/>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800" b="1" dirty="0">
                <a:solidFill>
                  <a:schemeClr val="bg1"/>
                </a:solidFill>
              </a:rPr>
              <a:t>5</a:t>
            </a:r>
          </a:p>
        </p:txBody>
      </p:sp>
      <p:sp>
        <p:nvSpPr>
          <p:cNvPr id="16" name="TextShape 4"/>
          <p:cNvSpPr txBox="1"/>
          <p:nvPr/>
        </p:nvSpPr>
        <p:spPr>
          <a:xfrm>
            <a:off x="6264000" y="4783680"/>
            <a:ext cx="1349640" cy="359640"/>
          </a:xfrm>
          <a:prstGeom prst="rect">
            <a:avLst/>
          </a:prstGeom>
          <a:noFill/>
          <a:ln>
            <a:noFill/>
          </a:ln>
        </p:spPr>
        <p:txBody>
          <a:bodyPr lIns="0" tIns="0" rIns="0" bIns="0" anchor="ctr">
            <a:noAutofit/>
          </a:bodyPr>
          <a:lstStyle>
            <a:defPPr>
              <a:defRPr lang="fr-FR"/>
            </a:defPPr>
            <a:lvl1pPr algn="r">
              <a:lnSpc>
                <a:spcPct val="100000"/>
              </a:lnSpc>
              <a:defRPr sz="750" b="1" strike="noStrike" spc="-1">
                <a:solidFill>
                  <a:srgbClr val="000000"/>
                </a:solidFill>
                <a:latin typeface="Arial"/>
              </a:defRPr>
            </a:lvl1pPr>
          </a:lstStyle>
          <a:p>
            <a:r>
              <a:rPr lang="fr-FR" dirty="0"/>
              <a:t>8</a:t>
            </a:r>
          </a:p>
        </p:txBody>
      </p:sp>
    </p:spTree>
    <p:extLst>
      <p:ext uri="{BB962C8B-B14F-4D97-AF65-F5344CB8AC3E}">
        <p14:creationId xmlns:p14="http://schemas.microsoft.com/office/powerpoint/2010/main" val="2987126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Shape 5"/>
          <p:cNvSpPr txBox="1"/>
          <p:nvPr/>
        </p:nvSpPr>
        <p:spPr>
          <a:xfrm>
            <a:off x="552820" y="2614312"/>
            <a:ext cx="4046273" cy="2659596"/>
          </a:xfrm>
          <a:prstGeom prst="rect">
            <a:avLst/>
          </a:prstGeom>
          <a:noFill/>
          <a:ln>
            <a:noFill/>
          </a:ln>
        </p:spPr>
        <p:txBody>
          <a:bodyPr lIns="0" tIns="0" rIns="0" bIns="0" numCol="1">
            <a:noAutofit/>
          </a:bodyPr>
          <a:lstStyle/>
          <a:p>
            <a:pPr algn="just">
              <a:lnSpc>
                <a:spcPct val="100000"/>
              </a:lnSpc>
              <a:spcAft>
                <a:spcPts val="499"/>
              </a:spcAft>
            </a:pPr>
            <a:endParaRPr lang="fr-FR" sz="1000" b="1" spc="-1" dirty="0">
              <a:solidFill>
                <a:srgbClr val="000000"/>
              </a:solidFill>
              <a:latin typeface="Arial"/>
            </a:endParaRPr>
          </a:p>
          <a:p>
            <a:pPr algn="just">
              <a:lnSpc>
                <a:spcPct val="100000"/>
              </a:lnSpc>
              <a:spcAft>
                <a:spcPts val="499"/>
              </a:spcAft>
            </a:pPr>
            <a:r>
              <a:rPr lang="fr-FR" sz="1000" b="1" strike="noStrike" spc="-1" dirty="0">
                <a:solidFill>
                  <a:srgbClr val="000000"/>
                </a:solidFill>
                <a:latin typeface="Arial"/>
              </a:rPr>
              <a:t>Les avances remboursables pour pertes de recettes (1,9 Md€) </a:t>
            </a:r>
          </a:p>
          <a:p>
            <a:pPr marL="468000" indent="-171450" algn="just">
              <a:lnSpc>
                <a:spcPct val="100000"/>
              </a:lnSpc>
              <a:spcAft>
                <a:spcPts val="499"/>
              </a:spcAft>
              <a:buFont typeface="Arial" panose="020B0604020202020204" pitchFamily="34" charset="0"/>
              <a:buChar char="•"/>
            </a:pPr>
            <a:r>
              <a:rPr lang="fr-FR" sz="1000" spc="-1" dirty="0">
                <a:solidFill>
                  <a:srgbClr val="000000"/>
                </a:solidFill>
                <a:latin typeface="Arial"/>
              </a:rPr>
              <a:t>55 M€ au titre des DMTO des départements (2,7 Md€ avaient été provisionnés, 394 M€ ont versés en 2020 dont une partie a été reprise en raison d’une baisse moins forte qu’anticipée lors du paramétrage initial du dispositif – baisse de 2 % en 2020) ; </a:t>
            </a:r>
          </a:p>
          <a:p>
            <a:pPr marL="468000" indent="-171450" algn="just">
              <a:lnSpc>
                <a:spcPct val="100000"/>
              </a:lnSpc>
              <a:spcAft>
                <a:spcPts val="499"/>
              </a:spcAft>
              <a:buFont typeface="Arial" panose="020B0604020202020204" pitchFamily="34" charset="0"/>
              <a:buChar char="•"/>
            </a:pPr>
            <a:r>
              <a:rPr lang="fr-FR" sz="1000" spc="-1" dirty="0">
                <a:solidFill>
                  <a:srgbClr val="000000"/>
                </a:solidFill>
                <a:latin typeface="Arial"/>
              </a:rPr>
              <a:t>1,2 Md€ d’avances à Île-de-France mobilités (IDFM) ;</a:t>
            </a:r>
          </a:p>
          <a:p>
            <a:pPr marL="468000" indent="-171450" algn="just">
              <a:lnSpc>
                <a:spcPct val="100000"/>
              </a:lnSpc>
              <a:spcAft>
                <a:spcPts val="499"/>
              </a:spcAft>
              <a:buFont typeface="Arial" panose="020B0604020202020204" pitchFamily="34" charset="0"/>
              <a:buChar char="•"/>
            </a:pPr>
            <a:r>
              <a:rPr lang="fr-FR" sz="1000" spc="-1" dirty="0">
                <a:solidFill>
                  <a:srgbClr val="000000"/>
                </a:solidFill>
                <a:latin typeface="Arial"/>
              </a:rPr>
              <a:t>648 M€ d’avances aux AOM de province. </a:t>
            </a:r>
          </a:p>
          <a:p>
            <a:pPr marL="171450" indent="-171450" algn="just">
              <a:lnSpc>
                <a:spcPct val="100000"/>
              </a:lnSpc>
              <a:spcAft>
                <a:spcPts val="499"/>
              </a:spcAft>
              <a:buFont typeface="Arial" panose="020B0604020202020204" pitchFamily="34" charset="0"/>
              <a:buChar char="•"/>
            </a:pPr>
            <a:endParaRPr lang="fr-FR" sz="1000" spc="-1" dirty="0">
              <a:solidFill>
                <a:srgbClr val="000000"/>
              </a:solidFill>
              <a:latin typeface="Arial"/>
            </a:endParaRPr>
          </a:p>
          <a:p>
            <a:pPr algn="just">
              <a:lnSpc>
                <a:spcPct val="100000"/>
              </a:lnSpc>
              <a:spcAft>
                <a:spcPts val="499"/>
              </a:spcAft>
            </a:pPr>
            <a:endParaRPr lang="fr-FR" sz="200" spc="-1" dirty="0">
              <a:solidFill>
                <a:srgbClr val="000000"/>
              </a:solidFill>
              <a:latin typeface="Arial"/>
            </a:endParaRPr>
          </a:p>
          <a:p>
            <a:pPr algn="just">
              <a:lnSpc>
                <a:spcPct val="100000"/>
              </a:lnSpc>
              <a:spcAft>
                <a:spcPts val="499"/>
              </a:spcAft>
            </a:pPr>
            <a:endParaRPr lang="fr-FR" sz="1000" b="1" strike="noStrike" spc="-1" dirty="0">
              <a:solidFill>
                <a:srgbClr val="000000"/>
              </a:solidFill>
              <a:latin typeface="Arial"/>
            </a:endParaRPr>
          </a:p>
          <a:p>
            <a:pPr algn="just">
              <a:lnSpc>
                <a:spcPct val="100000"/>
              </a:lnSpc>
              <a:spcAft>
                <a:spcPts val="499"/>
              </a:spcAft>
            </a:pPr>
            <a:endParaRPr lang="fr-FR" sz="1000" b="1" strike="noStrike" spc="-1" dirty="0">
              <a:solidFill>
                <a:srgbClr val="000000"/>
              </a:solidFill>
              <a:latin typeface="Arial"/>
            </a:endParaRPr>
          </a:p>
          <a:p>
            <a:pPr algn="just">
              <a:lnSpc>
                <a:spcPct val="100000"/>
              </a:lnSpc>
              <a:spcAft>
                <a:spcPts val="499"/>
              </a:spcAft>
            </a:pPr>
            <a:endParaRPr lang="fr-FR" sz="1000" b="1" strike="noStrike" spc="-1" dirty="0">
              <a:solidFill>
                <a:srgbClr val="000000"/>
              </a:solidFill>
              <a:latin typeface="Arial"/>
            </a:endParaRPr>
          </a:p>
          <a:p>
            <a:pPr algn="just">
              <a:lnSpc>
                <a:spcPct val="100000"/>
              </a:lnSpc>
              <a:spcAft>
                <a:spcPts val="499"/>
              </a:spcAft>
            </a:pPr>
            <a:endParaRPr lang="fr-FR" sz="1000" b="1" spc="-1" dirty="0">
              <a:solidFill>
                <a:srgbClr val="000000"/>
              </a:solidFill>
              <a:latin typeface="Arial"/>
            </a:endParaRPr>
          </a:p>
          <a:p>
            <a:pPr algn="just">
              <a:lnSpc>
                <a:spcPct val="100000"/>
              </a:lnSpc>
              <a:spcAft>
                <a:spcPts val="499"/>
              </a:spcAft>
            </a:pPr>
            <a:endParaRPr lang="fr-FR" sz="1000" b="1" strike="noStrike" spc="-1" dirty="0">
              <a:solidFill>
                <a:srgbClr val="000000"/>
              </a:solidFill>
              <a:latin typeface="Arial"/>
            </a:endParaRPr>
          </a:p>
          <a:p>
            <a:pPr algn="just">
              <a:lnSpc>
                <a:spcPct val="100000"/>
              </a:lnSpc>
              <a:spcAft>
                <a:spcPts val="499"/>
              </a:spcAft>
            </a:pPr>
            <a:endParaRPr lang="fr-FR" sz="1000" b="1" spc="-1" dirty="0">
              <a:solidFill>
                <a:srgbClr val="000000"/>
              </a:solidFill>
              <a:latin typeface="Arial"/>
            </a:endParaRPr>
          </a:p>
          <a:p>
            <a:pPr algn="just">
              <a:lnSpc>
                <a:spcPct val="100000"/>
              </a:lnSpc>
              <a:spcAft>
                <a:spcPts val="499"/>
              </a:spcAft>
            </a:pPr>
            <a:endParaRPr lang="fr-FR" sz="1000" b="1" strike="noStrike" spc="-1" dirty="0">
              <a:solidFill>
                <a:srgbClr val="000000"/>
              </a:solidFill>
              <a:latin typeface="Arial"/>
            </a:endParaRPr>
          </a:p>
          <a:p>
            <a:pPr marL="171450" indent="-171450" algn="just">
              <a:spcAft>
                <a:spcPts val="499"/>
              </a:spcAft>
              <a:buFont typeface="Arial" panose="020B0604020202020204" pitchFamily="34" charset="0"/>
              <a:buChar char="•"/>
            </a:pPr>
            <a:r>
              <a:rPr lang="fr-FR" sz="1000" spc="-1" dirty="0">
                <a:solidFill>
                  <a:srgbClr val="000000"/>
                </a:solidFill>
                <a:latin typeface="Arial"/>
              </a:rPr>
              <a:t>.    </a:t>
            </a:r>
            <a:endParaRPr lang="fr-FR" sz="1000" b="0" strike="noStrike" spc="-1" dirty="0">
              <a:solidFill>
                <a:srgbClr val="000000"/>
              </a:solidFill>
              <a:latin typeface="Arial"/>
            </a:endParaRPr>
          </a:p>
        </p:txBody>
      </p:sp>
      <p:sp>
        <p:nvSpPr>
          <p:cNvPr id="4" name="Titre 1"/>
          <p:cNvSpPr txBox="1">
            <a:spLocks/>
          </p:cNvSpPr>
          <p:nvPr/>
        </p:nvSpPr>
        <p:spPr>
          <a:xfrm>
            <a:off x="360000" y="633897"/>
            <a:ext cx="8423640" cy="775597"/>
          </a:xfrm>
          <a:prstGeom prst="rect">
            <a:avLst/>
          </a:prstGeom>
        </p:spPr>
        <p:txBody>
          <a:bodyPr lIns="0" tIns="0" rIns="0" bIns="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800" b="1" spc="-1" dirty="0">
                <a:solidFill>
                  <a:srgbClr val="000000"/>
                </a:solidFill>
              </a:rPr>
              <a:t>b. Focus sur le soutien aux collectivités pendant la crise sanitaire – 2</a:t>
            </a:r>
          </a:p>
        </p:txBody>
      </p:sp>
      <p:sp>
        <p:nvSpPr>
          <p:cNvPr id="7" name="TextShape 2"/>
          <p:cNvSpPr txBox="1"/>
          <p:nvPr/>
        </p:nvSpPr>
        <p:spPr>
          <a:xfrm>
            <a:off x="3312000" y="180000"/>
            <a:ext cx="5471640" cy="359640"/>
          </a:xfrm>
          <a:prstGeom prst="rect">
            <a:avLst/>
          </a:prstGeom>
          <a:noFill/>
          <a:ln>
            <a:noFill/>
          </a:ln>
        </p:spPr>
        <p:txBody>
          <a:bodyPr lIns="0" tIns="0" rIns="0" bIns="0">
            <a:noAutofit/>
          </a:bodyPr>
          <a:lstStyle/>
          <a:p>
            <a:pPr algn="r">
              <a:lnSpc>
                <a:spcPct val="100000"/>
              </a:lnSpc>
            </a:pPr>
            <a:r>
              <a:rPr lang="fr-FR" sz="750" b="1" spc="-1" dirty="0">
                <a:solidFill>
                  <a:srgbClr val="000000"/>
                </a:solidFill>
                <a:latin typeface="Arial"/>
              </a:rPr>
              <a:t>2</a:t>
            </a:r>
            <a:r>
              <a:rPr lang="fr-FR" sz="750" b="1" strike="noStrike" spc="-1" dirty="0">
                <a:solidFill>
                  <a:srgbClr val="000000"/>
                </a:solidFill>
                <a:latin typeface="Arial"/>
              </a:rPr>
              <a:t>. </a:t>
            </a:r>
            <a:r>
              <a:rPr lang="fr-FR" sz="750" b="1" spc="-1" dirty="0">
                <a:solidFill>
                  <a:srgbClr val="000000"/>
                </a:solidFill>
              </a:rPr>
              <a:t>Un soutien inédit aux collectivités pendant la crise</a:t>
            </a:r>
            <a:endParaRPr lang="fr-FR" sz="750" b="0" strike="noStrike" spc="-1" dirty="0">
              <a:solidFill>
                <a:srgbClr val="000000"/>
              </a:solidFill>
              <a:latin typeface="Arial"/>
            </a:endParaRPr>
          </a:p>
          <a:p>
            <a:pPr marL="360" lvl="1" algn="r">
              <a:buClr>
                <a:srgbClr val="000000"/>
              </a:buClr>
            </a:pPr>
            <a:r>
              <a:rPr lang="fr-FR" sz="750" spc="-1" dirty="0">
                <a:solidFill>
                  <a:srgbClr val="000000"/>
                </a:solidFill>
              </a:rPr>
              <a:t>b. Focus sur le soutien spécifique aux collectivités face à la pandémie</a:t>
            </a:r>
          </a:p>
        </p:txBody>
      </p:sp>
      <p:sp>
        <p:nvSpPr>
          <p:cNvPr id="2" name="ZoneTexte 1"/>
          <p:cNvSpPr txBox="1"/>
          <p:nvPr/>
        </p:nvSpPr>
        <p:spPr>
          <a:xfrm>
            <a:off x="881464" y="1657960"/>
            <a:ext cx="7538050" cy="707886"/>
          </a:xfrm>
          <a:prstGeom prst="rect">
            <a:avLst/>
          </a:prstGeom>
          <a:noFill/>
          <a:ln>
            <a:solidFill>
              <a:schemeClr val="bg2"/>
            </a:solidFill>
          </a:ln>
        </p:spPr>
        <p:txBody>
          <a:bodyPr wrap="square" rtlCol="0">
            <a:spAutoFit/>
          </a:bodyPr>
          <a:lstStyle/>
          <a:p>
            <a:r>
              <a:rPr lang="fr-FR" sz="1000" b="1" dirty="0"/>
              <a:t>Des dispositifs de soutien aux pertes de recettes calibrés dès le déclenchement de la crise pour :</a:t>
            </a:r>
          </a:p>
          <a:p>
            <a:pPr marL="468000" lvl="1" indent="-171450">
              <a:buFont typeface="Arial" panose="020B0604020202020204" pitchFamily="34" charset="0"/>
              <a:buChar char="•"/>
            </a:pPr>
            <a:r>
              <a:rPr lang="fr-FR" sz="1000" dirty="0"/>
              <a:t>Garantir que les recettes des collectivités en 2020 et 2021 ne seraient pas inférieures à leur moyenne 2017-2019 ;</a:t>
            </a:r>
          </a:p>
          <a:p>
            <a:pPr marL="468000" lvl="1" indent="-171450">
              <a:buFont typeface="Arial" panose="020B0604020202020204" pitchFamily="34" charset="0"/>
              <a:buChar char="•"/>
            </a:pPr>
            <a:r>
              <a:rPr lang="fr-FR" sz="1000" dirty="0"/>
              <a:t>Assurer de la visibilité aux élus locaux pour qu’ils puissent exercer pleinement leurs compétences auprès de leur territoire ;</a:t>
            </a:r>
          </a:p>
          <a:p>
            <a:pPr marL="468000" lvl="1" indent="-171450">
              <a:buFont typeface="Arial" panose="020B0604020202020204" pitchFamily="34" charset="0"/>
              <a:buChar char="•"/>
            </a:pPr>
            <a:r>
              <a:rPr lang="fr-FR" sz="1000" dirty="0"/>
              <a:t>Être versés le plus rapidement possible pour aider les collectivités les plus fragilisées.</a:t>
            </a:r>
          </a:p>
        </p:txBody>
      </p:sp>
      <p:sp>
        <p:nvSpPr>
          <p:cNvPr id="6" name="Ellipse 5">
            <a:extLst>
              <a:ext uri="{FF2B5EF4-FFF2-40B4-BE49-F238E27FC236}">
                <a16:creationId xmlns:a16="http://schemas.microsoft.com/office/drawing/2014/main" id="{C92AC084-5CFC-43E5-971C-E2D80D83445C}"/>
              </a:ext>
            </a:extLst>
          </p:cNvPr>
          <p:cNvSpPr/>
          <p:nvPr/>
        </p:nvSpPr>
        <p:spPr>
          <a:xfrm>
            <a:off x="277993" y="2825729"/>
            <a:ext cx="180000" cy="177021"/>
          </a:xfrm>
          <a:prstGeom prst="ellipse">
            <a:avLst/>
          </a:prstGeom>
          <a:solidFill>
            <a:schemeClr val="accent4"/>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sz="800" b="1" dirty="0">
                <a:solidFill>
                  <a:schemeClr val="bg1"/>
                </a:solidFill>
              </a:rPr>
              <a:t>1</a:t>
            </a:r>
          </a:p>
        </p:txBody>
      </p:sp>
      <p:graphicFrame>
        <p:nvGraphicFramePr>
          <p:cNvPr id="11" name="Graphique 10"/>
          <p:cNvGraphicFramePr>
            <a:graphicFrameLocks/>
          </p:cNvGraphicFramePr>
          <p:nvPr>
            <p:extLst>
              <p:ext uri="{D42A27DB-BD31-4B8C-83A1-F6EECF244321}">
                <p14:modId xmlns:p14="http://schemas.microsoft.com/office/powerpoint/2010/main" val="4180950163"/>
              </p:ext>
            </p:extLst>
          </p:nvPr>
        </p:nvGraphicFramePr>
        <p:xfrm>
          <a:off x="3736601" y="2053861"/>
          <a:ext cx="5030413" cy="3012640"/>
        </p:xfrm>
        <a:graphic>
          <a:graphicData uri="http://schemas.openxmlformats.org/drawingml/2006/chart">
            <c:chart xmlns:c="http://schemas.openxmlformats.org/drawingml/2006/chart" xmlns:r="http://schemas.openxmlformats.org/officeDocument/2006/relationships" r:id="rId2"/>
          </a:graphicData>
        </a:graphic>
      </p:graphicFrame>
      <p:sp>
        <p:nvSpPr>
          <p:cNvPr id="3" name="ZoneTexte 2"/>
          <p:cNvSpPr txBox="1"/>
          <p:nvPr/>
        </p:nvSpPr>
        <p:spPr>
          <a:xfrm>
            <a:off x="5351327" y="4440385"/>
            <a:ext cx="3664634" cy="230832"/>
          </a:xfrm>
          <a:prstGeom prst="rect">
            <a:avLst/>
          </a:prstGeom>
          <a:noFill/>
        </p:spPr>
        <p:txBody>
          <a:bodyPr wrap="square" rtlCol="0">
            <a:spAutoFit/>
          </a:bodyPr>
          <a:lstStyle/>
          <a:p>
            <a:r>
              <a:rPr lang="fr-FR" sz="900" b="1" dirty="0"/>
              <a:t>Répartition des avances remboursables en M€</a:t>
            </a:r>
          </a:p>
        </p:txBody>
      </p:sp>
      <p:sp>
        <p:nvSpPr>
          <p:cNvPr id="9" name="TextShape 4"/>
          <p:cNvSpPr txBox="1"/>
          <p:nvPr/>
        </p:nvSpPr>
        <p:spPr>
          <a:xfrm>
            <a:off x="6264000" y="4783680"/>
            <a:ext cx="1349640" cy="359640"/>
          </a:xfrm>
          <a:prstGeom prst="rect">
            <a:avLst/>
          </a:prstGeom>
          <a:noFill/>
          <a:ln>
            <a:noFill/>
          </a:ln>
        </p:spPr>
        <p:txBody>
          <a:bodyPr lIns="0" tIns="0" rIns="0" bIns="0" anchor="ctr">
            <a:noAutofit/>
          </a:bodyPr>
          <a:lstStyle>
            <a:defPPr>
              <a:defRPr lang="fr-FR"/>
            </a:defPPr>
            <a:lvl1pPr algn="r">
              <a:lnSpc>
                <a:spcPct val="100000"/>
              </a:lnSpc>
              <a:defRPr sz="750" b="1" strike="noStrike" spc="-1">
                <a:solidFill>
                  <a:srgbClr val="000000"/>
                </a:solidFill>
                <a:latin typeface="Arial"/>
              </a:defRPr>
            </a:lvl1pPr>
          </a:lstStyle>
          <a:p>
            <a:r>
              <a:rPr lang="fr-FR" dirty="0"/>
              <a:t>9</a:t>
            </a:r>
          </a:p>
        </p:txBody>
      </p:sp>
    </p:spTree>
    <p:extLst>
      <p:ext uri="{BB962C8B-B14F-4D97-AF65-F5344CB8AC3E}">
        <p14:creationId xmlns:p14="http://schemas.microsoft.com/office/powerpoint/2010/main" val="19026671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themeOverride>
</file>

<file path=ppt/theme/themeOverride2.xml><?xml version="1.0" encoding="utf-8"?>
<a:themeOverride xmlns:a="http://schemas.openxmlformats.org/drawingml/2006/main">
  <a:clrScheme name="Personnalisé 1">
    <a:dk1>
      <a:srgbClr val="000000"/>
    </a:dk1>
    <a:lt1>
      <a:sysClr val="window" lastClr="FFFFFF"/>
    </a:lt1>
    <a:dk2>
      <a:srgbClr val="38AB4D"/>
    </a:dk2>
    <a:lt2>
      <a:srgbClr val="004A6F"/>
    </a:lt2>
    <a:accent1>
      <a:srgbClr val="95C11F"/>
    </a:accent1>
    <a:accent2>
      <a:srgbClr val="A3D8E7"/>
    </a:accent2>
    <a:accent3>
      <a:srgbClr val="0095B7"/>
    </a:accent3>
    <a:accent4>
      <a:srgbClr val="50BCBD"/>
    </a:accent4>
    <a:accent5>
      <a:srgbClr val="EF7D00"/>
    </a:accent5>
    <a:accent6>
      <a:srgbClr val="D60B52"/>
    </a:accent6>
    <a:hlink>
      <a:srgbClr val="0563C1"/>
    </a:hlink>
    <a:folHlink>
      <a:srgbClr val="954F72"/>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Personnalisé 1">
    <a:dk1>
      <a:srgbClr val="000000"/>
    </a:dk1>
    <a:lt1>
      <a:sysClr val="window" lastClr="FFFFFF"/>
    </a:lt1>
    <a:dk2>
      <a:srgbClr val="38AB4D"/>
    </a:dk2>
    <a:lt2>
      <a:srgbClr val="004A6F"/>
    </a:lt2>
    <a:accent1>
      <a:srgbClr val="95C11F"/>
    </a:accent1>
    <a:accent2>
      <a:srgbClr val="A3D8E7"/>
    </a:accent2>
    <a:accent3>
      <a:srgbClr val="0095B7"/>
    </a:accent3>
    <a:accent4>
      <a:srgbClr val="50BCBD"/>
    </a:accent4>
    <a:accent5>
      <a:srgbClr val="EF7D00"/>
    </a:accent5>
    <a:accent6>
      <a:srgbClr val="D60B52"/>
    </a:accent6>
    <a:hlink>
      <a:srgbClr val="0563C1"/>
    </a:hlink>
    <a:folHlink>
      <a:srgbClr val="954F72"/>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Personnalisé 1">
    <a:dk1>
      <a:srgbClr val="000000"/>
    </a:dk1>
    <a:lt1>
      <a:sysClr val="window" lastClr="FFFFFF"/>
    </a:lt1>
    <a:dk2>
      <a:srgbClr val="38AB4D"/>
    </a:dk2>
    <a:lt2>
      <a:srgbClr val="004A6F"/>
    </a:lt2>
    <a:accent1>
      <a:srgbClr val="95C11F"/>
    </a:accent1>
    <a:accent2>
      <a:srgbClr val="A3D8E7"/>
    </a:accent2>
    <a:accent3>
      <a:srgbClr val="0095B7"/>
    </a:accent3>
    <a:accent4>
      <a:srgbClr val="50BCBD"/>
    </a:accent4>
    <a:accent5>
      <a:srgbClr val="EF7D00"/>
    </a:accent5>
    <a:accent6>
      <a:srgbClr val="D60B52"/>
    </a:accent6>
    <a:hlink>
      <a:srgbClr val="0563C1"/>
    </a:hlink>
    <a:folHlink>
      <a:srgbClr val="954F72"/>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ppt_gouvernement_arial</Template>
  <TotalTime>1746</TotalTime>
  <Words>6098</Words>
  <Application>Microsoft Office PowerPoint</Application>
  <PresentationFormat>Affichage à l'écran (16:9)</PresentationFormat>
  <Paragraphs>475</Paragraphs>
  <Slides>29</Slides>
  <Notes>10</Notes>
  <HiddenSlides>0</HiddenSlides>
  <MMClips>0</MMClips>
  <ScaleCrop>false</ScaleCrop>
  <HeadingPairs>
    <vt:vector size="6" baseType="variant">
      <vt:variant>
        <vt:lpstr>Polices utilisées</vt:lpstr>
      </vt:variant>
      <vt:variant>
        <vt:i4>5</vt:i4>
      </vt:variant>
      <vt:variant>
        <vt:lpstr>Thème</vt:lpstr>
      </vt:variant>
      <vt:variant>
        <vt:i4>4</vt:i4>
      </vt:variant>
      <vt:variant>
        <vt:lpstr>Titres des diapositives</vt:lpstr>
      </vt:variant>
      <vt:variant>
        <vt:i4>29</vt:i4>
      </vt:variant>
    </vt:vector>
  </HeadingPairs>
  <TitlesOfParts>
    <vt:vector size="38" baseType="lpstr">
      <vt:lpstr>Arial</vt:lpstr>
      <vt:lpstr>Calibri</vt:lpstr>
      <vt:lpstr>Courier New</vt:lpstr>
      <vt:lpstr>Times New Roman</vt:lpstr>
      <vt:lpstr>Wingdings</vt:lpstr>
      <vt:lpstr>Office Theme</vt:lpstr>
      <vt:lpstr>Office Theme</vt:lpstr>
      <vt:lpstr>Office Theme</vt: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b. Focus sur le soutien aux collectivités pendant la crise sanitaire – 1</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DSIC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subject>Client</dc:subject>
  <dc:creator>SIMOES Sebastien - FL1</dc:creator>
  <dc:description/>
  <cp:lastModifiedBy>Emma Chenillat</cp:lastModifiedBy>
  <cp:revision>226</cp:revision>
  <dcterms:created xsi:type="dcterms:W3CDTF">2021-05-05T13:56:15Z</dcterms:created>
  <dcterms:modified xsi:type="dcterms:W3CDTF">2022-02-16T10:34:58Z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Company">
    <vt:lpwstr>DSIC</vt:lpwstr>
  </property>
  <property fmtid="{D5CDD505-2E9C-101B-9397-08002B2CF9AE}" pid="4" name="HiddenSlides">
    <vt:i4>0</vt:i4>
  </property>
  <property fmtid="{D5CDD505-2E9C-101B-9397-08002B2CF9AE}" pid="5" name="HyperlinksChanged">
    <vt:bool>false</vt:bool>
  </property>
  <property fmtid="{D5CDD505-2E9C-101B-9397-08002B2CF9AE}" pid="6" name="LinksUpToDate">
    <vt:bool>false</vt:bool>
  </property>
  <property fmtid="{D5CDD505-2E9C-101B-9397-08002B2CF9AE}" pid="7" name="MMClips">
    <vt:i4>0</vt:i4>
  </property>
  <property fmtid="{D5CDD505-2E9C-101B-9397-08002B2CF9AE}" pid="8" name="Manager">
    <vt:lpwstr>Client</vt:lpwstr>
  </property>
  <property fmtid="{D5CDD505-2E9C-101B-9397-08002B2CF9AE}" pid="9" name="Notes">
    <vt:i4>0</vt:i4>
  </property>
  <property fmtid="{D5CDD505-2E9C-101B-9397-08002B2CF9AE}" pid="10" name="PresentationFormat">
    <vt:lpwstr>Affichage à l'écran (16:9)</vt:lpwstr>
  </property>
  <property fmtid="{D5CDD505-2E9C-101B-9397-08002B2CF9AE}" pid="11" name="ScaleCrop">
    <vt:bool>false</vt:bool>
  </property>
  <property fmtid="{D5CDD505-2E9C-101B-9397-08002B2CF9AE}" pid="12" name="ShareDoc">
    <vt:bool>false</vt:bool>
  </property>
  <property fmtid="{D5CDD505-2E9C-101B-9397-08002B2CF9AE}" pid="13" name="Slides">
    <vt:i4>19</vt:i4>
  </property>
</Properties>
</file>